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8F1"/>
        </a:solidFill>
      </p:bgPr>
    </p:bg>
    <p:spTree>
      <p:nvGrpSpPr>
        <p:cNvPr id="1" name=""/>
        <p:cNvGrpSpPr/>
        <p:nvPr/>
      </p:nvGrpSpPr>
      <p:grpSpPr>
        <a:xfrm>
          <a:off x="0" y="0"/>
          <a:ext cx="0" cy="0"/>
          <a:chOff x="0" y="0"/>
          <a:chExt cx="0" cy="0"/>
        </a:xfrm>
      </p:grpSpPr>
      <p:sp>
        <p:nvSpPr>
          <p:cNvPr id="2" name="Shape 0"/>
          <p:cNvSpPr/>
          <p:nvPr/>
        </p:nvSpPr>
        <p:spPr>
          <a:xfrm>
            <a:off x="-1097280" y="3474720"/>
            <a:ext cx="4572000" cy="4572000"/>
          </a:xfrm>
          <a:prstGeom prst="ellipse">
            <a:avLst/>
          </a:prstGeom>
          <a:solidFill>
            <a:srgbClr val="F1EDFF"/>
          </a:solidFill>
          <a:ln w="12700">
            <a:solidFill>
              <a:srgbClr val="F1EDFF"/>
            </a:solidFill>
            <a:prstDash val="solid"/>
          </a:ln>
        </p:spPr>
      </p:sp>
      <p:pic>
        <p:nvPicPr>
          <p:cNvPr id="3" name="Image 0" descr="/workspace/courses/beginner-he/illustrations/hero.png">    </p:cNvPr>
          <p:cNvPicPr>
            <a:picLocks noChangeAspect="1"/>
          </p:cNvPicPr>
          <p:nvPr/>
        </p:nvPicPr>
        <p:blipFill>
          <a:blip r:embed="rId1"/>
          <a:stretch>
            <a:fillRect/>
          </a:stretch>
        </p:blipFill>
        <p:spPr>
          <a:xfrm>
            <a:off x="365760" y="822960"/>
            <a:ext cx="6400800" cy="4800600"/>
          </a:xfrm>
          <a:prstGeom prst="rect">
            <a:avLst/>
          </a:prstGeom>
        </p:spPr>
      </p:pic>
      <p:sp>
        <p:nvSpPr>
          <p:cNvPr id="4" name="Text 1"/>
          <p:cNvSpPr/>
          <p:nvPr/>
        </p:nvSpPr>
        <p:spPr>
          <a:xfrm>
            <a:off x="6583680" y="1280160"/>
            <a:ext cx="5029200" cy="457200"/>
          </a:xfrm>
          <a:prstGeom prst="rect">
            <a:avLst/>
          </a:prstGeom>
          <a:noFill/>
          <a:ln/>
        </p:spPr>
        <p:txBody>
          <a:bodyPr wrap="square" lIns="0" tIns="0" rIns="0" bIns="0" rtlCol="0" anchor="t"/>
          <a:lstStyle/>
          <a:p>
            <a:pPr rtl="1" algn="r" indent="0" marL="0">
              <a:spcAft>
                <a:spcPts val="400"/>
              </a:spcAft>
              <a:buNone/>
            </a:pPr>
            <a:r>
              <a:rPr lang="he-IL" altLang="en-US" sz="1800" b="1" dirty="0">
                <a:solidFill>
                  <a:srgbClr val="FF7A59"/>
                </a:solidFill>
                <a:latin typeface="IBM Plex Sans Hebrew" pitchFamily="34" charset="0"/>
                <a:ea typeface="IBM Plex Sans Hebrew" pitchFamily="34" charset="-122"/>
                <a:cs typeface="IBM Plex Sans Hebrew" pitchFamily="34" charset="-120"/>
              </a:rPr>
              <a:t>קורס למתחילים מאפס</a:t>
            </a:r>
            <a:endParaRPr lang="he-IL" sz="1800" dirty="0"/>
          </a:p>
        </p:txBody>
      </p:sp>
      <p:sp>
        <p:nvSpPr>
          <p:cNvPr id="5" name="Text 2"/>
          <p:cNvSpPr/>
          <p:nvPr/>
        </p:nvSpPr>
        <p:spPr>
          <a:xfrm>
            <a:off x="6583680" y="1783080"/>
            <a:ext cx="5029200" cy="2194560"/>
          </a:xfrm>
          <a:prstGeom prst="rect">
            <a:avLst/>
          </a:prstGeom>
          <a:noFill/>
          <a:ln/>
        </p:spPr>
        <p:txBody>
          <a:bodyPr wrap="square" lIns="0" tIns="0" rIns="0" bIns="0" rtlCol="0" anchor="ctr"/>
          <a:lstStyle/>
          <a:p>
            <a:pPr rtl="1" algn="r" indent="0" marL="0">
              <a:lnSpc>
                <a:spcPct val="95000"/>
              </a:lnSpc>
              <a:spcAft>
                <a:spcPts val="400"/>
              </a:spcAft>
              <a:buNone/>
            </a:pPr>
            <a:r>
              <a:rPr lang="he-IL" altLang="en-US" sz="5800" dirty="0">
                <a:solidFill>
                  <a:srgbClr val="6C4CF5"/>
                </a:solidFill>
                <a:latin typeface="Secular One" pitchFamily="34" charset="0"/>
                <a:ea typeface="Secular One" pitchFamily="34" charset="-122"/>
                <a:cs typeface="Secular One" pitchFamily="34" charset="-120"/>
              </a:rPr>
              <a:t>מבוא לבינה</a:t>
            </a:r>
            <a:endParaRPr lang="he-IL" sz="5800" dirty="0"/>
          </a:p>
          <a:p>
            <a:pPr rtl="1" algn="r" indent="0" marL="0">
              <a:lnSpc>
                <a:spcPct val="95000"/>
              </a:lnSpc>
              <a:spcAft>
                <a:spcPts val="400"/>
              </a:spcAft>
              <a:buNone/>
            </a:pPr>
            <a:r>
              <a:rPr lang="he-IL" altLang="en-US" sz="5800" dirty="0">
                <a:solidFill>
                  <a:srgbClr val="6C4CF5"/>
                </a:solidFill>
                <a:latin typeface="Secular One" pitchFamily="34" charset="0"/>
                <a:ea typeface="Secular One" pitchFamily="34" charset="-122"/>
                <a:cs typeface="Secular One" pitchFamily="34" charset="-120"/>
              </a:rPr>
              <a:t>מלאכותית</a:t>
            </a:r>
            <a:endParaRPr lang="he-IL" sz="5800" dirty="0"/>
          </a:p>
        </p:txBody>
      </p:sp>
      <p:sp>
        <p:nvSpPr>
          <p:cNvPr id="6" name="Text 3"/>
          <p:cNvSpPr/>
          <p:nvPr/>
        </p:nvSpPr>
        <p:spPr>
          <a:xfrm>
            <a:off x="6583680" y="4114800"/>
            <a:ext cx="5029200" cy="457200"/>
          </a:xfrm>
          <a:prstGeom prst="rect">
            <a:avLst/>
          </a:prstGeom>
          <a:noFill/>
          <a:ln/>
        </p:spPr>
        <p:txBody>
          <a:bodyPr wrap="square" lIns="0" tIns="0" rIns="0" bIns="0" rtlCol="0" anchor="t"/>
          <a:lstStyle/>
          <a:p>
            <a:pPr rtl="1" algn="r" indent="0" marL="0">
              <a:spcAft>
                <a:spcPts val="400"/>
              </a:spcAft>
              <a:buNone/>
            </a:pPr>
            <a:r>
              <a:rPr lang="he-IL" altLang="en-US" sz="1700" dirty="0">
                <a:solidFill>
                  <a:srgbClr val="1F1A3D"/>
                </a:solidFill>
                <a:latin typeface="IBM Plex Sans Hebrew" pitchFamily="34" charset="0"/>
                <a:ea typeface="IBM Plex Sans Hebrew" pitchFamily="34" charset="-122"/>
                <a:cs typeface="IBM Plex Sans Hebrew" pitchFamily="34" charset="-120"/>
              </a:rPr>
              <a:t>20 שיעורים יומיים · 4 שבועות · כ-30 דקות ביום</a:t>
            </a:r>
            <a:endParaRPr lang="he-IL" sz="1700" dirty="0"/>
          </a:p>
        </p:txBody>
      </p:sp>
      <p:sp>
        <p:nvSpPr>
          <p:cNvPr id="7" name="Text 4"/>
          <p:cNvSpPr/>
          <p:nvPr/>
        </p:nvSpPr>
        <p:spPr>
          <a:xfrm>
            <a:off x="6583680" y="4572000"/>
            <a:ext cx="5029200" cy="457200"/>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6B6880"/>
                </a:solidFill>
                <a:latin typeface="IBM Plex Sans Hebrew" pitchFamily="34" charset="0"/>
                <a:ea typeface="IBM Plex Sans Hebrew" pitchFamily="34" charset="-122"/>
                <a:cs typeface="IBM Plex Sans Hebrew" pitchFamily="34" charset="-120"/>
              </a:rPr>
              <a:t>בלי ידע מוקדם, בלי מחשב חזק, רק דפדפן וסקרנות</a:t>
            </a:r>
            <a:endParaRPr lang="he-IL" sz="1500" dirty="0"/>
          </a:p>
        </p:txBody>
      </p:sp>
      <p:sp>
        <p:nvSpPr>
          <p:cNvPr id="8" name="Shape 5"/>
          <p:cNvSpPr/>
          <p:nvPr/>
        </p:nvSpPr>
        <p:spPr>
          <a:xfrm>
            <a:off x="9692640" y="5257800"/>
            <a:ext cx="1920240" cy="384048"/>
          </a:xfrm>
          <a:prstGeom prst="roundRect">
            <a:avLst>
              <a:gd name="adj" fmla="val 50000"/>
            </a:avLst>
          </a:prstGeom>
          <a:solidFill>
            <a:srgbClr val="FF7A59"/>
          </a:solidFill>
          <a:ln w="12700">
            <a:solidFill>
              <a:srgbClr val="FF7A59"/>
            </a:solidFill>
            <a:prstDash val="solid"/>
          </a:ln>
        </p:spPr>
      </p:sp>
      <p:sp>
        <p:nvSpPr>
          <p:cNvPr id="9" name="Text 6"/>
          <p:cNvSpPr/>
          <p:nvPr/>
        </p:nvSpPr>
        <p:spPr>
          <a:xfrm>
            <a:off x="9692640" y="5257800"/>
            <a:ext cx="1920240" cy="384048"/>
          </a:xfrm>
          <a:prstGeom prst="rect">
            <a:avLst/>
          </a:prstGeom>
          <a:noFill/>
          <a:ln/>
        </p:spPr>
        <p:txBody>
          <a:bodyPr wrap="square" lIns="0" tIns="0" rIns="0" bIns="0" rtlCol="0" anchor="ctr"/>
          <a:lstStyle/>
          <a:p>
            <a:pPr rtl="1" algn="ctr" indent="0" marL="0">
              <a:buNone/>
            </a:pPr>
            <a:r>
              <a:rPr lang="he-IL" altLang="en-US" sz="1300" b="1" dirty="0">
                <a:solidFill>
                  <a:srgbClr val="FFFFFF"/>
                </a:solidFill>
                <a:latin typeface="IBM Plex Sans Hebrew" pitchFamily="34" charset="0"/>
                <a:ea typeface="IBM Plex Sans Hebrew" pitchFamily="34" charset="-122"/>
                <a:cs typeface="IBM Plex Sans Hebrew" pitchFamily="34" charset="-120"/>
              </a:rPr>
              <a:t>מתחילים היום</a:t>
            </a:r>
            <a:endParaRPr lang="he-IL" sz="1300" dirty="0"/>
          </a:p>
        </p:txBody>
      </p:sp>
      <p:sp>
        <p:nvSpPr>
          <p:cNvPr id="10"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
        <p:nvSpPr>
          <p:cNvPr id="11" name="olam-copyright-notice"/>
          <p:cNvSpPr txBox="1"/>
          <p:nvPr/>
        </p:nvSpPr>
        <p:spPr>
          <a:xfrm>
            <a:off x="731520" y="5486400"/>
            <a:ext cx="10728960" cy="960120"/>
          </a:xfrm>
          <a:prstGeom prst="rect">
            <a:avLst/>
          </a:prstGeom>
          <a:solidFill>
            <a:srgbClr val="FFFFFF"/>
          </a:solidFill>
        </p:spPr>
        <p:txBody>
          <a:bodyPr wrap="square">
            <a:spAutoFit/>
          </a:bodyPr>
          <a:lstStyle/>
          <a:p>
            <a:pPr algn="r" rtl="1"/>
            <a:r>
              <a:rPr sz="850">
                <a:solidFill>
                  <a:srgbClr val="3A3F5C"/>
                </a:solidFill>
                <a:latin typeface="Rubik"/>
              </a:rPr>
              <a:t>© כל הזכויות שמורות לעמרם אברמוביץ׳ / עולם החסד. אין להעתיק, לשכפל, להפיץ, לצלם, לתרגם, למכור או לעשות כל שימוש בחומר זה, כולו או חלקו, ללא אישור מראש ובכתב מבעל הזכויות. החומר מיועד לשימוש אישי בלבד של מי שרכש את הקורס או קיבל אישור.</a:t>
            </a:r>
          </a:p>
          <a:p>
            <a:pPr algn="r" rtl="1"/>
            <a:r>
              <a:rPr sz="850" b="1">
                <a:solidFill>
                  <a:srgbClr val="1F2954"/>
                </a:solidFill>
                <a:latin typeface="Rubik"/>
              </a:rPr>
              <a:t>לקבלת אישורים / For permissions: 050-303-4614 · admin@olamhachesed.com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הקורס בשבילכם, אם רק שמעתם את המילה AI</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אין ז'רגון בלי הסבר, אין שאלות טיפשיות, ואי אפשר לקלקל כלום</a:t>
            </a:r>
            <a:endParaRPr lang="he-IL" sz="1600" dirty="0"/>
          </a:p>
        </p:txBody>
      </p:sp>
      <p:sp>
        <p:nvSpPr>
          <p:cNvPr id="4" name="Shape 2"/>
          <p:cNvSpPr/>
          <p:nvPr/>
        </p:nvSpPr>
        <p:spPr>
          <a:xfrm>
            <a:off x="8031175" y="2011680"/>
            <a:ext cx="3429000" cy="3931920"/>
          </a:xfrm>
          <a:prstGeom prst="roundRect">
            <a:avLst>
              <a:gd name="adj" fmla="val 4000"/>
            </a:avLst>
          </a:prstGeom>
          <a:solidFill>
            <a:srgbClr val="FFFFFF"/>
          </a:solidFill>
          <a:ln w="15875">
            <a:solidFill>
              <a:srgbClr val="E7E2F7"/>
            </a:solidFill>
            <a:prstDash val="solid"/>
          </a:ln>
        </p:spPr>
      </p:sp>
      <p:sp>
        <p:nvSpPr>
          <p:cNvPr id="5" name="Shape 3"/>
          <p:cNvSpPr/>
          <p:nvPr/>
        </p:nvSpPr>
        <p:spPr>
          <a:xfrm>
            <a:off x="8031175" y="2011680"/>
            <a:ext cx="3429000" cy="128016"/>
          </a:xfrm>
          <a:prstGeom prst="rect">
            <a:avLst/>
          </a:prstGeom>
          <a:solidFill>
            <a:srgbClr val="2EC4B6"/>
          </a:solidFill>
          <a:ln w="12700">
            <a:solidFill>
              <a:srgbClr val="2EC4B6"/>
            </a:solidFill>
            <a:prstDash val="solid"/>
          </a:ln>
        </p:spPr>
      </p:sp>
      <p:sp>
        <p:nvSpPr>
          <p:cNvPr id="6" name="Text 4"/>
          <p:cNvSpPr/>
          <p:nvPr/>
        </p:nvSpPr>
        <p:spPr>
          <a:xfrm>
            <a:off x="8305495" y="2331720"/>
            <a:ext cx="2880360" cy="548640"/>
          </a:xfrm>
          <a:prstGeom prst="rect">
            <a:avLst/>
          </a:prstGeom>
          <a:noFill/>
          <a:ln/>
        </p:spPr>
        <p:txBody>
          <a:bodyPr wrap="square" lIns="0" tIns="0" rIns="0" bIns="0" rtlCol="0" anchor="t"/>
          <a:lstStyle/>
          <a:p>
            <a:pPr rtl="1" algn="r" indent="0" marL="0">
              <a:spcAft>
                <a:spcPts val="400"/>
              </a:spcAft>
              <a:buNone/>
            </a:pPr>
            <a:r>
              <a:rPr lang="he-IL" altLang="en-US" sz="2600" dirty="0">
                <a:solidFill>
                  <a:srgbClr val="2EC4B6"/>
                </a:solidFill>
                <a:latin typeface="Secular One" pitchFamily="34" charset="0"/>
                <a:ea typeface="Secular One" pitchFamily="34" charset="-122"/>
                <a:cs typeface="Secular One" pitchFamily="34" charset="-120"/>
              </a:rPr>
              <a:t>לא צריך</a:t>
            </a:r>
            <a:endParaRPr lang="he-IL" sz="2600" dirty="0"/>
          </a:p>
        </p:txBody>
      </p:sp>
      <p:sp>
        <p:nvSpPr>
          <p:cNvPr id="7" name="Text 5"/>
          <p:cNvSpPr/>
          <p:nvPr/>
        </p:nvSpPr>
        <p:spPr>
          <a:xfrm>
            <a:off x="8305495" y="3063240"/>
            <a:ext cx="2880360" cy="2651760"/>
          </a:xfrm>
          <a:prstGeom prst="rect">
            <a:avLst/>
          </a:prstGeom>
          <a:noFill/>
          <a:ln/>
        </p:spPr>
        <p:txBody>
          <a:bodyPr wrap="square" lIns="0" tIns="0" rIns="0" bIns="0" rtlCol="0" anchor="t"/>
          <a:lstStyle/>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רקע טכני</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מחשב חזק או תוכנות</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תשלום: הגרסאות החינמיות מספיקות</a:t>
            </a:r>
            <a:endParaRPr lang="he-IL" sz="1700" dirty="0"/>
          </a:p>
        </p:txBody>
      </p:sp>
      <p:sp>
        <p:nvSpPr>
          <p:cNvPr id="8" name="Shape 6"/>
          <p:cNvSpPr/>
          <p:nvPr/>
        </p:nvSpPr>
        <p:spPr>
          <a:xfrm>
            <a:off x="4419295" y="2011680"/>
            <a:ext cx="3429000" cy="3931920"/>
          </a:xfrm>
          <a:prstGeom prst="roundRect">
            <a:avLst>
              <a:gd name="adj" fmla="val 4000"/>
            </a:avLst>
          </a:prstGeom>
          <a:solidFill>
            <a:srgbClr val="FFFFFF"/>
          </a:solidFill>
          <a:ln w="15875">
            <a:solidFill>
              <a:srgbClr val="E7E2F7"/>
            </a:solidFill>
            <a:prstDash val="solid"/>
          </a:ln>
        </p:spPr>
      </p:sp>
      <p:sp>
        <p:nvSpPr>
          <p:cNvPr id="9" name="Shape 7"/>
          <p:cNvSpPr/>
          <p:nvPr/>
        </p:nvSpPr>
        <p:spPr>
          <a:xfrm>
            <a:off x="4419295" y="2011680"/>
            <a:ext cx="3429000" cy="128016"/>
          </a:xfrm>
          <a:prstGeom prst="rect">
            <a:avLst/>
          </a:prstGeom>
          <a:solidFill>
            <a:srgbClr val="6C4CF5"/>
          </a:solidFill>
          <a:ln w="12700">
            <a:solidFill>
              <a:srgbClr val="6C4CF5"/>
            </a:solidFill>
            <a:prstDash val="solid"/>
          </a:ln>
        </p:spPr>
      </p:sp>
      <p:sp>
        <p:nvSpPr>
          <p:cNvPr id="10" name="Text 8"/>
          <p:cNvSpPr/>
          <p:nvPr/>
        </p:nvSpPr>
        <p:spPr>
          <a:xfrm>
            <a:off x="4693615" y="2331720"/>
            <a:ext cx="2880360" cy="548640"/>
          </a:xfrm>
          <a:prstGeom prst="rect">
            <a:avLst/>
          </a:prstGeom>
          <a:noFill/>
          <a:ln/>
        </p:spPr>
        <p:txBody>
          <a:bodyPr wrap="square" lIns="0" tIns="0" rIns="0" bIns="0" rtlCol="0" anchor="t"/>
          <a:lstStyle/>
          <a:p>
            <a:pPr rtl="1" algn="r" indent="0" marL="0">
              <a:spcAft>
                <a:spcPts val="400"/>
              </a:spcAft>
              <a:buNone/>
            </a:pPr>
            <a:r>
              <a:rPr lang="he-IL" altLang="en-US" sz="2600" dirty="0">
                <a:solidFill>
                  <a:srgbClr val="6C4CF5"/>
                </a:solidFill>
                <a:latin typeface="Secular One" pitchFamily="34" charset="0"/>
                <a:ea typeface="Secular One" pitchFamily="34" charset="-122"/>
                <a:cs typeface="Secular One" pitchFamily="34" charset="-120"/>
              </a:rPr>
              <a:t>כן צריך</a:t>
            </a:r>
            <a:endParaRPr lang="he-IL" sz="2600" dirty="0"/>
          </a:p>
        </p:txBody>
      </p:sp>
      <p:sp>
        <p:nvSpPr>
          <p:cNvPr id="11" name="Text 9"/>
          <p:cNvSpPr/>
          <p:nvPr/>
        </p:nvSpPr>
        <p:spPr>
          <a:xfrm>
            <a:off x="4693615" y="3063240"/>
            <a:ext cx="2880360" cy="2651760"/>
          </a:xfrm>
          <a:prstGeom prst="rect">
            <a:avLst/>
          </a:prstGeom>
          <a:noFill/>
          <a:ln/>
        </p:spPr>
        <p:txBody>
          <a:bodyPr wrap="square" lIns="0" tIns="0" rIns="0" bIns="0" rtlCol="0" anchor="t"/>
          <a:lstStyle/>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טלפון או מחשב עם דפדפן</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כ-30 דקות ביום</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נכונות לנסות ולטעות</a:t>
            </a:r>
            <a:endParaRPr lang="he-IL" sz="1700" dirty="0"/>
          </a:p>
        </p:txBody>
      </p:sp>
      <p:sp>
        <p:nvSpPr>
          <p:cNvPr id="12" name="Shape 10"/>
          <p:cNvSpPr/>
          <p:nvPr/>
        </p:nvSpPr>
        <p:spPr>
          <a:xfrm>
            <a:off x="807415" y="2011680"/>
            <a:ext cx="3429000" cy="3931920"/>
          </a:xfrm>
          <a:prstGeom prst="roundRect">
            <a:avLst>
              <a:gd name="adj" fmla="val 4000"/>
            </a:avLst>
          </a:prstGeom>
          <a:solidFill>
            <a:srgbClr val="FFFFFF"/>
          </a:solidFill>
          <a:ln w="15875">
            <a:solidFill>
              <a:srgbClr val="E7E2F7"/>
            </a:solidFill>
            <a:prstDash val="solid"/>
          </a:ln>
        </p:spPr>
      </p:sp>
      <p:sp>
        <p:nvSpPr>
          <p:cNvPr id="13" name="Shape 11"/>
          <p:cNvSpPr/>
          <p:nvPr/>
        </p:nvSpPr>
        <p:spPr>
          <a:xfrm>
            <a:off x="807415" y="2011680"/>
            <a:ext cx="3429000" cy="128016"/>
          </a:xfrm>
          <a:prstGeom prst="rect">
            <a:avLst/>
          </a:prstGeom>
          <a:solidFill>
            <a:srgbClr val="FF7A59"/>
          </a:solidFill>
          <a:ln w="12700">
            <a:solidFill>
              <a:srgbClr val="FF7A59"/>
            </a:solidFill>
            <a:prstDash val="solid"/>
          </a:ln>
        </p:spPr>
      </p:sp>
      <p:sp>
        <p:nvSpPr>
          <p:cNvPr id="14" name="Text 12"/>
          <p:cNvSpPr/>
          <p:nvPr/>
        </p:nvSpPr>
        <p:spPr>
          <a:xfrm>
            <a:off x="1081735" y="2331720"/>
            <a:ext cx="2880360" cy="548640"/>
          </a:xfrm>
          <a:prstGeom prst="rect">
            <a:avLst/>
          </a:prstGeom>
          <a:noFill/>
          <a:ln/>
        </p:spPr>
        <p:txBody>
          <a:bodyPr wrap="square" lIns="0" tIns="0" rIns="0" bIns="0" rtlCol="0" anchor="t"/>
          <a:lstStyle/>
          <a:p>
            <a:pPr rtl="1" algn="r" indent="0" marL="0">
              <a:spcAft>
                <a:spcPts val="400"/>
              </a:spcAft>
              <a:buNone/>
            </a:pPr>
            <a:r>
              <a:rPr lang="he-IL" altLang="en-US" sz="2600" dirty="0">
                <a:solidFill>
                  <a:srgbClr val="FF7A59"/>
                </a:solidFill>
                <a:latin typeface="Secular One" pitchFamily="34" charset="0"/>
                <a:ea typeface="Secular One" pitchFamily="34" charset="-122"/>
                <a:cs typeface="Secular One" pitchFamily="34" charset="-120"/>
              </a:rPr>
              <a:t>מה תקבלו</a:t>
            </a:r>
            <a:endParaRPr lang="he-IL" sz="2600" dirty="0"/>
          </a:p>
        </p:txBody>
      </p:sp>
      <p:sp>
        <p:nvSpPr>
          <p:cNvPr id="15" name="Text 13"/>
          <p:cNvSpPr/>
          <p:nvPr/>
        </p:nvSpPr>
        <p:spPr>
          <a:xfrm>
            <a:off x="1081735" y="3063240"/>
            <a:ext cx="2880360" cy="2651760"/>
          </a:xfrm>
          <a:prstGeom prst="rect">
            <a:avLst/>
          </a:prstGeom>
          <a:noFill/>
          <a:ln/>
        </p:spPr>
        <p:txBody>
          <a:bodyPr wrap="square" lIns="0" tIns="0" rIns="0" bIns="0" rtlCol="0" anchor="t"/>
          <a:lstStyle/>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20 יצירות אמיתיות משלכם</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ביטחון בשימוש בכלים המובילים</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הגנה מהונאות ופרטיות</a:t>
            </a:r>
            <a:endParaRPr lang="he-IL" sz="1700" dirty="0"/>
          </a:p>
        </p:txBody>
      </p:sp>
      <p:sp>
        <p:nvSpPr>
          <p:cNvPr id="16"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קצת כל יום: כך בונים ביטחון</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קצב מומלץ, אבל כל אחד מתקדם בקצב שלו</a:t>
            </a:r>
            <a:endParaRPr lang="he-IL" sz="1600" dirty="0"/>
          </a:p>
        </p:txBody>
      </p:sp>
      <p:sp>
        <p:nvSpPr>
          <p:cNvPr id="4" name="Shape 2"/>
          <p:cNvSpPr/>
          <p:nvPr/>
        </p:nvSpPr>
        <p:spPr>
          <a:xfrm>
            <a:off x="8963863" y="2103120"/>
            <a:ext cx="2606040" cy="2651760"/>
          </a:xfrm>
          <a:prstGeom prst="roundRect">
            <a:avLst>
              <a:gd name="adj" fmla="val 5263"/>
            </a:avLst>
          </a:prstGeom>
          <a:solidFill>
            <a:srgbClr val="FFFFFF"/>
          </a:solidFill>
          <a:ln w="15875">
            <a:solidFill>
              <a:srgbClr val="E7E2F7"/>
            </a:solidFill>
            <a:prstDash val="solid"/>
          </a:ln>
        </p:spPr>
      </p:sp>
      <p:sp>
        <p:nvSpPr>
          <p:cNvPr id="5" name="Text 3"/>
          <p:cNvSpPr/>
          <p:nvPr/>
        </p:nvSpPr>
        <p:spPr>
          <a:xfrm>
            <a:off x="8963863" y="2240280"/>
            <a:ext cx="2606040" cy="1463040"/>
          </a:xfrm>
          <a:prstGeom prst="rect">
            <a:avLst/>
          </a:prstGeom>
          <a:noFill/>
          <a:ln/>
        </p:spPr>
        <p:txBody>
          <a:bodyPr wrap="square" lIns="0" tIns="0" rIns="0" bIns="0" rtlCol="0" anchor="ctr"/>
          <a:lstStyle/>
          <a:p>
            <a:pPr rtl="1" algn="ctr" indent="0" marL="0">
              <a:spcAft>
                <a:spcPts val="400"/>
              </a:spcAft>
              <a:buNone/>
            </a:pPr>
            <a:r>
              <a:rPr lang="he-IL" altLang="en-US" sz="8000" dirty="0">
                <a:solidFill>
                  <a:srgbClr val="6C4CF5"/>
                </a:solidFill>
                <a:latin typeface="Secular One" pitchFamily="34" charset="0"/>
                <a:ea typeface="Secular One" pitchFamily="34" charset="-122"/>
                <a:cs typeface="Secular One" pitchFamily="34" charset="-120"/>
              </a:rPr>
              <a:t>20</a:t>
            </a:r>
            <a:endParaRPr lang="he-IL" sz="8000" dirty="0"/>
          </a:p>
        </p:txBody>
      </p:sp>
      <p:sp>
        <p:nvSpPr>
          <p:cNvPr id="6" name="Text 4"/>
          <p:cNvSpPr/>
          <p:nvPr/>
        </p:nvSpPr>
        <p:spPr>
          <a:xfrm>
            <a:off x="9101023" y="3794760"/>
            <a:ext cx="2331720" cy="731520"/>
          </a:xfrm>
          <a:prstGeom prst="rect">
            <a:avLst/>
          </a:prstGeom>
          <a:noFill/>
          <a:ln/>
        </p:spPr>
        <p:txBody>
          <a:bodyPr wrap="square" lIns="0" tIns="0" rIns="0" bIns="0" rtlCol="0" anchor="t"/>
          <a:lstStyle/>
          <a:p>
            <a:pPr rtl="1" algn="ct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שיעורים יומיים</a:t>
            </a:r>
            <a:endParaRPr lang="he-IL" sz="1600" dirty="0"/>
          </a:p>
        </p:txBody>
      </p:sp>
      <p:sp>
        <p:nvSpPr>
          <p:cNvPr id="7" name="Shape 5"/>
          <p:cNvSpPr/>
          <p:nvPr/>
        </p:nvSpPr>
        <p:spPr>
          <a:xfrm>
            <a:off x="6193231" y="2103120"/>
            <a:ext cx="2606040" cy="2651760"/>
          </a:xfrm>
          <a:prstGeom prst="roundRect">
            <a:avLst>
              <a:gd name="adj" fmla="val 5263"/>
            </a:avLst>
          </a:prstGeom>
          <a:solidFill>
            <a:srgbClr val="FFFFFF"/>
          </a:solidFill>
          <a:ln w="15875">
            <a:solidFill>
              <a:srgbClr val="E7E2F7"/>
            </a:solidFill>
            <a:prstDash val="solid"/>
          </a:ln>
        </p:spPr>
      </p:sp>
      <p:sp>
        <p:nvSpPr>
          <p:cNvPr id="8" name="Text 6"/>
          <p:cNvSpPr/>
          <p:nvPr/>
        </p:nvSpPr>
        <p:spPr>
          <a:xfrm>
            <a:off x="6193231" y="2240280"/>
            <a:ext cx="2606040" cy="1463040"/>
          </a:xfrm>
          <a:prstGeom prst="rect">
            <a:avLst/>
          </a:prstGeom>
          <a:noFill/>
          <a:ln/>
        </p:spPr>
        <p:txBody>
          <a:bodyPr wrap="square" lIns="0" tIns="0" rIns="0" bIns="0" rtlCol="0" anchor="ctr"/>
          <a:lstStyle/>
          <a:p>
            <a:pPr rtl="1" algn="ctr" indent="0" marL="0">
              <a:spcAft>
                <a:spcPts val="400"/>
              </a:spcAft>
              <a:buNone/>
            </a:pPr>
            <a:r>
              <a:rPr lang="he-IL" altLang="en-US" sz="8000" dirty="0">
                <a:solidFill>
                  <a:srgbClr val="FF7A59"/>
                </a:solidFill>
                <a:latin typeface="Secular One" pitchFamily="34" charset="0"/>
                <a:ea typeface="Secular One" pitchFamily="34" charset="-122"/>
                <a:cs typeface="Secular One" pitchFamily="34" charset="-120"/>
              </a:rPr>
              <a:t>4</a:t>
            </a:r>
            <a:endParaRPr lang="he-IL" sz="8000" dirty="0"/>
          </a:p>
        </p:txBody>
      </p:sp>
      <p:sp>
        <p:nvSpPr>
          <p:cNvPr id="9" name="Text 7"/>
          <p:cNvSpPr/>
          <p:nvPr/>
        </p:nvSpPr>
        <p:spPr>
          <a:xfrm>
            <a:off x="6330391" y="3794760"/>
            <a:ext cx="2331720" cy="731520"/>
          </a:xfrm>
          <a:prstGeom prst="rect">
            <a:avLst/>
          </a:prstGeom>
          <a:noFill/>
          <a:ln/>
        </p:spPr>
        <p:txBody>
          <a:bodyPr wrap="square" lIns="0" tIns="0" rIns="0" bIns="0" rtlCol="0" anchor="t"/>
          <a:lstStyle/>
          <a:p>
            <a:pPr rtl="1" algn="ct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שבועות × 5 ימים</a:t>
            </a:r>
            <a:endParaRPr lang="he-IL" sz="1600" dirty="0"/>
          </a:p>
        </p:txBody>
      </p:sp>
      <p:sp>
        <p:nvSpPr>
          <p:cNvPr id="10" name="Shape 8"/>
          <p:cNvSpPr/>
          <p:nvPr/>
        </p:nvSpPr>
        <p:spPr>
          <a:xfrm>
            <a:off x="3422599" y="2103120"/>
            <a:ext cx="2606040" cy="2651760"/>
          </a:xfrm>
          <a:prstGeom prst="roundRect">
            <a:avLst>
              <a:gd name="adj" fmla="val 5263"/>
            </a:avLst>
          </a:prstGeom>
          <a:solidFill>
            <a:srgbClr val="FFFFFF"/>
          </a:solidFill>
          <a:ln w="15875">
            <a:solidFill>
              <a:srgbClr val="E7E2F7"/>
            </a:solidFill>
            <a:prstDash val="solid"/>
          </a:ln>
        </p:spPr>
      </p:sp>
      <p:sp>
        <p:nvSpPr>
          <p:cNvPr id="11" name="Text 9"/>
          <p:cNvSpPr/>
          <p:nvPr/>
        </p:nvSpPr>
        <p:spPr>
          <a:xfrm>
            <a:off x="3422599" y="2240280"/>
            <a:ext cx="2606040" cy="1463040"/>
          </a:xfrm>
          <a:prstGeom prst="rect">
            <a:avLst/>
          </a:prstGeom>
          <a:noFill/>
          <a:ln/>
        </p:spPr>
        <p:txBody>
          <a:bodyPr wrap="square" lIns="0" tIns="0" rIns="0" bIns="0" rtlCol="0" anchor="ctr"/>
          <a:lstStyle/>
          <a:p>
            <a:pPr rtl="1" algn="ctr" indent="0" marL="0">
              <a:spcAft>
                <a:spcPts val="400"/>
              </a:spcAft>
              <a:buNone/>
            </a:pPr>
            <a:r>
              <a:rPr lang="he-IL" altLang="en-US" sz="8000" dirty="0">
                <a:solidFill>
                  <a:srgbClr val="2EC4B6"/>
                </a:solidFill>
                <a:latin typeface="Secular One" pitchFamily="34" charset="0"/>
                <a:ea typeface="Secular One" pitchFamily="34" charset="-122"/>
                <a:cs typeface="Secular One" pitchFamily="34" charset="-120"/>
              </a:rPr>
              <a:t>30</a:t>
            </a:r>
            <a:endParaRPr lang="he-IL" sz="8000" dirty="0"/>
          </a:p>
        </p:txBody>
      </p:sp>
      <p:sp>
        <p:nvSpPr>
          <p:cNvPr id="12" name="Text 10"/>
          <p:cNvSpPr/>
          <p:nvPr/>
        </p:nvSpPr>
        <p:spPr>
          <a:xfrm>
            <a:off x="3559759" y="3794760"/>
            <a:ext cx="2331720" cy="731520"/>
          </a:xfrm>
          <a:prstGeom prst="rect">
            <a:avLst/>
          </a:prstGeom>
          <a:noFill/>
          <a:ln/>
        </p:spPr>
        <p:txBody>
          <a:bodyPr wrap="square" lIns="0" tIns="0" rIns="0" bIns="0" rtlCol="0" anchor="t"/>
          <a:lstStyle/>
          <a:p>
            <a:pPr rtl="1" algn="ct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דקות בממוצע לשיעור</a:t>
            </a:r>
            <a:endParaRPr lang="he-IL" sz="1600" dirty="0"/>
          </a:p>
        </p:txBody>
      </p:sp>
      <p:sp>
        <p:nvSpPr>
          <p:cNvPr id="13" name="Shape 11"/>
          <p:cNvSpPr/>
          <p:nvPr/>
        </p:nvSpPr>
        <p:spPr>
          <a:xfrm>
            <a:off x="651967" y="2103120"/>
            <a:ext cx="2606040" cy="2651760"/>
          </a:xfrm>
          <a:prstGeom prst="roundRect">
            <a:avLst>
              <a:gd name="adj" fmla="val 5263"/>
            </a:avLst>
          </a:prstGeom>
          <a:solidFill>
            <a:srgbClr val="FFFFFF"/>
          </a:solidFill>
          <a:ln w="15875">
            <a:solidFill>
              <a:srgbClr val="E7E2F7"/>
            </a:solidFill>
            <a:prstDash val="solid"/>
          </a:ln>
        </p:spPr>
      </p:sp>
      <p:sp>
        <p:nvSpPr>
          <p:cNvPr id="14" name="Text 12"/>
          <p:cNvSpPr/>
          <p:nvPr/>
        </p:nvSpPr>
        <p:spPr>
          <a:xfrm>
            <a:off x="651967" y="2240280"/>
            <a:ext cx="2606040" cy="1463040"/>
          </a:xfrm>
          <a:prstGeom prst="rect">
            <a:avLst/>
          </a:prstGeom>
          <a:noFill/>
          <a:ln/>
        </p:spPr>
        <p:txBody>
          <a:bodyPr wrap="square" lIns="0" tIns="0" rIns="0" bIns="0" rtlCol="0" anchor="ctr"/>
          <a:lstStyle/>
          <a:p>
            <a:pPr rtl="1" algn="ctr" indent="0" marL="0">
              <a:spcAft>
                <a:spcPts val="400"/>
              </a:spcAft>
              <a:buNone/>
            </a:pPr>
            <a:r>
              <a:rPr lang="he-IL" altLang="en-US" sz="8000" dirty="0">
                <a:solidFill>
                  <a:srgbClr val="1F1A3D"/>
                </a:solidFill>
                <a:latin typeface="Secular One" pitchFamily="34" charset="0"/>
                <a:ea typeface="Secular One" pitchFamily="34" charset="-122"/>
                <a:cs typeface="Secular One" pitchFamily="34" charset="-120"/>
              </a:rPr>
              <a:t>12</a:t>
            </a:r>
            <a:endParaRPr lang="he-IL" sz="8000" dirty="0"/>
          </a:p>
        </p:txBody>
      </p:sp>
      <p:sp>
        <p:nvSpPr>
          <p:cNvPr id="15" name="Text 13"/>
          <p:cNvSpPr/>
          <p:nvPr/>
        </p:nvSpPr>
        <p:spPr>
          <a:xfrm>
            <a:off x="789127" y="3794760"/>
            <a:ext cx="2331720" cy="731520"/>
          </a:xfrm>
          <a:prstGeom prst="rect">
            <a:avLst/>
          </a:prstGeom>
          <a:noFill/>
          <a:ln/>
        </p:spPr>
        <p:txBody>
          <a:bodyPr wrap="square" lIns="0" tIns="0" rIns="0" bIns="0" rtlCol="0" anchor="t"/>
          <a:lstStyle/>
          <a:p>
            <a:pPr rtl="1" algn="ct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שעות בסך הכול (כולל פרויקט)</a:t>
            </a:r>
            <a:endParaRPr lang="he-IL" sz="1600" dirty="0"/>
          </a:p>
        </p:txBody>
      </p:sp>
      <p:sp>
        <p:nvSpPr>
          <p:cNvPr id="16" name="Text 14"/>
          <p:cNvSpPr/>
          <p:nvPr/>
        </p:nvSpPr>
        <p:spPr>
          <a:xfrm>
            <a:off x="548640" y="5212080"/>
            <a:ext cx="11094415" cy="731520"/>
          </a:xfrm>
          <a:prstGeom prst="rect">
            <a:avLst/>
          </a:prstGeom>
          <a:noFill/>
          <a:ln/>
        </p:spPr>
        <p:txBody>
          <a:bodyPr wrap="square" lIns="0" tIns="0" rIns="0" bIns="0" rtlCol="0" anchor="t"/>
          <a:lstStyle/>
          <a:p>
            <a:pPr rtl="1" algn="ctr" indent="0" marL="0">
              <a:spcAft>
                <a:spcPts val="400"/>
              </a:spcAft>
              <a:buNone/>
            </a:pPr>
            <a:r>
              <a:rPr lang="he-IL" altLang="en-US" sz="1500" dirty="0">
                <a:solidFill>
                  <a:srgbClr val="6B6880"/>
                </a:solidFill>
                <a:latin typeface="IBM Plex Sans Hebrew" pitchFamily="34" charset="0"/>
                <a:ea typeface="IBM Plex Sans Hebrew" pitchFamily="34" charset="-122"/>
                <a:cs typeface="IBM Plex Sans Hebrew" pitchFamily="34" charset="-120"/>
              </a:rPr>
              <a:t>מהיר: 2 שיעורים ביום ← שבועיים   ·   מומלץ: שיעור ביום ← 4 שבועות (כ-2.5 שעות בשבוע)   ·   רגוע: 3 בשבוע ← כ-7 שבועות</a:t>
            </a:r>
            <a:endParaRPr lang="he-IL" sz="1500" dirty="0"/>
          </a:p>
        </p:txBody>
      </p:sp>
      <p:sp>
        <p:nvSpPr>
          <p:cNvPr id="17"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המסלול: מהשיחה הראשונה ועד פרויקט גמר</a:t>
            </a:r>
            <a:endParaRPr lang="he-IL" sz="3400" dirty="0"/>
          </a:p>
        </p:txBody>
      </p:sp>
      <p:sp>
        <p:nvSpPr>
          <p:cNvPr id="3" name="Shape 1"/>
          <p:cNvSpPr/>
          <p:nvPr/>
        </p:nvSpPr>
        <p:spPr>
          <a:xfrm>
            <a:off x="8963863" y="1463040"/>
            <a:ext cx="2606040" cy="594360"/>
          </a:xfrm>
          <a:prstGeom prst="roundRect">
            <a:avLst>
              <a:gd name="adj" fmla="val 18462"/>
            </a:avLst>
          </a:prstGeom>
          <a:solidFill>
            <a:srgbClr val="6C4CF5"/>
          </a:solidFill>
          <a:ln w="12700">
            <a:solidFill>
              <a:srgbClr val="6C4CF5"/>
            </a:solidFill>
            <a:prstDash val="solid"/>
          </a:ln>
        </p:spPr>
      </p:sp>
      <p:sp>
        <p:nvSpPr>
          <p:cNvPr id="4" name="Text 2"/>
          <p:cNvSpPr/>
          <p:nvPr/>
        </p:nvSpPr>
        <p:spPr>
          <a:xfrm>
            <a:off x="9055303" y="1463040"/>
            <a:ext cx="2423160" cy="594360"/>
          </a:xfrm>
          <a:prstGeom prst="rect">
            <a:avLst/>
          </a:prstGeom>
          <a:noFill/>
          <a:ln/>
        </p:spPr>
        <p:txBody>
          <a:bodyPr wrap="square" lIns="0" tIns="0" rIns="0" bIns="0" rtlCol="0" anchor="ctr"/>
          <a:lstStyle/>
          <a:p>
            <a:pPr rtl="1" algn="ctr" indent="0" marL="0">
              <a:spcAft>
                <a:spcPts val="400"/>
              </a:spcAft>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שבוע 1 · נעים להכיר</a:t>
            </a:r>
            <a:endParaRPr lang="he-IL" sz="1500" dirty="0"/>
          </a:p>
        </p:txBody>
      </p:sp>
      <p:sp>
        <p:nvSpPr>
          <p:cNvPr id="5" name="Shape 3"/>
          <p:cNvSpPr/>
          <p:nvPr/>
        </p:nvSpPr>
        <p:spPr>
          <a:xfrm>
            <a:off x="8963863" y="2240280"/>
            <a:ext cx="2606040" cy="685800"/>
          </a:xfrm>
          <a:prstGeom prst="roundRect">
            <a:avLst>
              <a:gd name="adj" fmla="val 20000"/>
            </a:avLst>
          </a:prstGeom>
          <a:solidFill>
            <a:srgbClr val="FFFFFF"/>
          </a:solidFill>
          <a:ln w="15875">
            <a:solidFill>
              <a:srgbClr val="E7E2F7"/>
            </a:solidFill>
            <a:prstDash val="solid"/>
          </a:ln>
        </p:spPr>
      </p:sp>
      <p:sp>
        <p:nvSpPr>
          <p:cNvPr id="6" name="Shape 4"/>
          <p:cNvSpPr/>
          <p:nvPr/>
        </p:nvSpPr>
        <p:spPr>
          <a:xfrm>
            <a:off x="11002975" y="2359152"/>
            <a:ext cx="457200" cy="457200"/>
          </a:xfrm>
          <a:prstGeom prst="ellipse">
            <a:avLst/>
          </a:prstGeom>
          <a:solidFill>
            <a:srgbClr val="6C4CF5"/>
          </a:solidFill>
          <a:ln w="12700">
            <a:solidFill>
              <a:srgbClr val="6C4CF5"/>
            </a:solidFill>
            <a:prstDash val="solid"/>
          </a:ln>
        </p:spPr>
      </p:sp>
      <p:sp>
        <p:nvSpPr>
          <p:cNvPr id="7" name="Text 5"/>
          <p:cNvSpPr/>
          <p:nvPr/>
        </p:nvSpPr>
        <p:spPr>
          <a:xfrm>
            <a:off x="11002975" y="235915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a:t>
            </a:r>
            <a:endParaRPr lang="en-US" sz="1400" dirty="0"/>
          </a:p>
        </p:txBody>
      </p:sp>
      <p:sp>
        <p:nvSpPr>
          <p:cNvPr id="8" name="Text 6"/>
          <p:cNvSpPr/>
          <p:nvPr/>
        </p:nvSpPr>
        <p:spPr>
          <a:xfrm>
            <a:off x="9101023" y="224028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מה זה בכלל AI?</a:t>
            </a:r>
            <a:endParaRPr lang="he-IL" sz="1450" dirty="0"/>
          </a:p>
        </p:txBody>
      </p:sp>
      <p:sp>
        <p:nvSpPr>
          <p:cNvPr id="9" name="Shape 7"/>
          <p:cNvSpPr/>
          <p:nvPr/>
        </p:nvSpPr>
        <p:spPr>
          <a:xfrm>
            <a:off x="8963863" y="3063240"/>
            <a:ext cx="2606040" cy="685800"/>
          </a:xfrm>
          <a:prstGeom prst="roundRect">
            <a:avLst>
              <a:gd name="adj" fmla="val 20000"/>
            </a:avLst>
          </a:prstGeom>
          <a:solidFill>
            <a:srgbClr val="FFFFFF"/>
          </a:solidFill>
          <a:ln w="15875">
            <a:solidFill>
              <a:srgbClr val="E7E2F7"/>
            </a:solidFill>
            <a:prstDash val="solid"/>
          </a:ln>
        </p:spPr>
      </p:sp>
      <p:sp>
        <p:nvSpPr>
          <p:cNvPr id="10" name="Shape 8"/>
          <p:cNvSpPr/>
          <p:nvPr/>
        </p:nvSpPr>
        <p:spPr>
          <a:xfrm>
            <a:off x="11002975" y="3182112"/>
            <a:ext cx="457200" cy="457200"/>
          </a:xfrm>
          <a:prstGeom prst="ellipse">
            <a:avLst/>
          </a:prstGeom>
          <a:solidFill>
            <a:srgbClr val="6C4CF5"/>
          </a:solidFill>
          <a:ln w="12700">
            <a:solidFill>
              <a:srgbClr val="6C4CF5"/>
            </a:solidFill>
            <a:prstDash val="solid"/>
          </a:ln>
        </p:spPr>
      </p:sp>
      <p:sp>
        <p:nvSpPr>
          <p:cNvPr id="11" name="Text 9"/>
          <p:cNvSpPr/>
          <p:nvPr/>
        </p:nvSpPr>
        <p:spPr>
          <a:xfrm>
            <a:off x="11002975" y="318211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2</a:t>
            </a:r>
            <a:endParaRPr lang="en-US" sz="1400" dirty="0"/>
          </a:p>
        </p:txBody>
      </p:sp>
      <p:sp>
        <p:nvSpPr>
          <p:cNvPr id="12" name="Text 10"/>
          <p:cNvSpPr/>
          <p:nvPr/>
        </p:nvSpPr>
        <p:spPr>
          <a:xfrm>
            <a:off x="9101023" y="306324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פותחים חשבון</a:t>
            </a:r>
            <a:endParaRPr lang="he-IL" sz="1450" dirty="0"/>
          </a:p>
        </p:txBody>
      </p:sp>
      <p:sp>
        <p:nvSpPr>
          <p:cNvPr id="13" name="Shape 11"/>
          <p:cNvSpPr/>
          <p:nvPr/>
        </p:nvSpPr>
        <p:spPr>
          <a:xfrm>
            <a:off x="8963863" y="3886200"/>
            <a:ext cx="2606040" cy="685800"/>
          </a:xfrm>
          <a:prstGeom prst="roundRect">
            <a:avLst>
              <a:gd name="adj" fmla="val 20000"/>
            </a:avLst>
          </a:prstGeom>
          <a:solidFill>
            <a:srgbClr val="FFFFFF"/>
          </a:solidFill>
          <a:ln w="15875">
            <a:solidFill>
              <a:srgbClr val="E7E2F7"/>
            </a:solidFill>
            <a:prstDash val="solid"/>
          </a:ln>
        </p:spPr>
      </p:sp>
      <p:sp>
        <p:nvSpPr>
          <p:cNvPr id="14" name="Shape 12"/>
          <p:cNvSpPr/>
          <p:nvPr/>
        </p:nvSpPr>
        <p:spPr>
          <a:xfrm>
            <a:off x="11002975" y="4005072"/>
            <a:ext cx="457200" cy="457200"/>
          </a:xfrm>
          <a:prstGeom prst="ellipse">
            <a:avLst/>
          </a:prstGeom>
          <a:solidFill>
            <a:srgbClr val="6C4CF5"/>
          </a:solidFill>
          <a:ln w="12700">
            <a:solidFill>
              <a:srgbClr val="6C4CF5"/>
            </a:solidFill>
            <a:prstDash val="solid"/>
          </a:ln>
        </p:spPr>
      </p:sp>
      <p:sp>
        <p:nvSpPr>
          <p:cNvPr id="15" name="Text 13"/>
          <p:cNvSpPr/>
          <p:nvPr/>
        </p:nvSpPr>
        <p:spPr>
          <a:xfrm>
            <a:off x="11002975" y="400507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3</a:t>
            </a:r>
            <a:endParaRPr lang="en-US" sz="1400" dirty="0"/>
          </a:p>
        </p:txBody>
      </p:sp>
      <p:sp>
        <p:nvSpPr>
          <p:cNvPr id="16" name="Text 14"/>
          <p:cNvSpPr/>
          <p:nvPr/>
        </p:nvSpPr>
        <p:spPr>
          <a:xfrm>
            <a:off x="9101023" y="388620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נוסחת 4 החלקים</a:t>
            </a:r>
            <a:endParaRPr lang="he-IL" sz="1450" dirty="0"/>
          </a:p>
        </p:txBody>
      </p:sp>
      <p:sp>
        <p:nvSpPr>
          <p:cNvPr id="17" name="Shape 15"/>
          <p:cNvSpPr/>
          <p:nvPr/>
        </p:nvSpPr>
        <p:spPr>
          <a:xfrm>
            <a:off x="8963863" y="4709160"/>
            <a:ext cx="2606040" cy="685800"/>
          </a:xfrm>
          <a:prstGeom prst="roundRect">
            <a:avLst>
              <a:gd name="adj" fmla="val 20000"/>
            </a:avLst>
          </a:prstGeom>
          <a:solidFill>
            <a:srgbClr val="FFFFFF"/>
          </a:solidFill>
          <a:ln w="15875">
            <a:solidFill>
              <a:srgbClr val="E7E2F7"/>
            </a:solidFill>
            <a:prstDash val="solid"/>
          </a:ln>
        </p:spPr>
      </p:sp>
      <p:sp>
        <p:nvSpPr>
          <p:cNvPr id="18" name="Shape 16"/>
          <p:cNvSpPr/>
          <p:nvPr/>
        </p:nvSpPr>
        <p:spPr>
          <a:xfrm>
            <a:off x="11002975" y="4828032"/>
            <a:ext cx="457200" cy="457200"/>
          </a:xfrm>
          <a:prstGeom prst="ellipse">
            <a:avLst/>
          </a:prstGeom>
          <a:solidFill>
            <a:srgbClr val="6C4CF5"/>
          </a:solidFill>
          <a:ln w="12700">
            <a:solidFill>
              <a:srgbClr val="6C4CF5"/>
            </a:solidFill>
            <a:prstDash val="solid"/>
          </a:ln>
        </p:spPr>
      </p:sp>
      <p:sp>
        <p:nvSpPr>
          <p:cNvPr id="19" name="Text 17"/>
          <p:cNvSpPr/>
          <p:nvPr/>
        </p:nvSpPr>
        <p:spPr>
          <a:xfrm>
            <a:off x="11002975" y="482803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4</a:t>
            </a:r>
            <a:endParaRPr lang="en-US" sz="1400" dirty="0"/>
          </a:p>
        </p:txBody>
      </p:sp>
      <p:sp>
        <p:nvSpPr>
          <p:cNvPr id="20" name="Text 18"/>
          <p:cNvSpPr/>
          <p:nvPr/>
        </p:nvSpPr>
        <p:spPr>
          <a:xfrm>
            <a:off x="9101023" y="470916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איך המחשב לומד</a:t>
            </a:r>
            <a:endParaRPr lang="he-IL" sz="1450" dirty="0"/>
          </a:p>
        </p:txBody>
      </p:sp>
      <p:sp>
        <p:nvSpPr>
          <p:cNvPr id="21" name="Shape 19"/>
          <p:cNvSpPr/>
          <p:nvPr/>
        </p:nvSpPr>
        <p:spPr>
          <a:xfrm>
            <a:off x="8963863" y="5532120"/>
            <a:ext cx="2606040" cy="685800"/>
          </a:xfrm>
          <a:prstGeom prst="roundRect">
            <a:avLst>
              <a:gd name="adj" fmla="val 20000"/>
            </a:avLst>
          </a:prstGeom>
          <a:solidFill>
            <a:srgbClr val="FFFFFF"/>
          </a:solidFill>
          <a:ln w="15875">
            <a:solidFill>
              <a:srgbClr val="E7E2F7"/>
            </a:solidFill>
            <a:prstDash val="solid"/>
          </a:ln>
        </p:spPr>
      </p:sp>
      <p:sp>
        <p:nvSpPr>
          <p:cNvPr id="22" name="Shape 20"/>
          <p:cNvSpPr/>
          <p:nvPr/>
        </p:nvSpPr>
        <p:spPr>
          <a:xfrm>
            <a:off x="11002975" y="5650992"/>
            <a:ext cx="457200" cy="457200"/>
          </a:xfrm>
          <a:prstGeom prst="ellipse">
            <a:avLst/>
          </a:prstGeom>
          <a:solidFill>
            <a:srgbClr val="6C4CF5"/>
          </a:solidFill>
          <a:ln w="12700">
            <a:solidFill>
              <a:srgbClr val="6C4CF5"/>
            </a:solidFill>
            <a:prstDash val="solid"/>
          </a:ln>
        </p:spPr>
      </p:sp>
      <p:sp>
        <p:nvSpPr>
          <p:cNvPr id="23" name="Text 21"/>
          <p:cNvSpPr/>
          <p:nvPr/>
        </p:nvSpPr>
        <p:spPr>
          <a:xfrm>
            <a:off x="11002975" y="565099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5</a:t>
            </a:r>
            <a:endParaRPr lang="en-US" sz="1400" dirty="0"/>
          </a:p>
        </p:txBody>
      </p:sp>
      <p:sp>
        <p:nvSpPr>
          <p:cNvPr id="24" name="Text 22"/>
          <p:cNvSpPr/>
          <p:nvPr/>
        </p:nvSpPr>
        <p:spPr>
          <a:xfrm>
            <a:off x="9101023" y="553212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AI טועה, ובודקים</a:t>
            </a:r>
            <a:endParaRPr lang="he-IL" sz="1450" dirty="0"/>
          </a:p>
        </p:txBody>
      </p:sp>
      <p:sp>
        <p:nvSpPr>
          <p:cNvPr id="25" name="Shape 23"/>
          <p:cNvSpPr/>
          <p:nvPr/>
        </p:nvSpPr>
        <p:spPr>
          <a:xfrm>
            <a:off x="6193231" y="1463040"/>
            <a:ext cx="2606040" cy="594360"/>
          </a:xfrm>
          <a:prstGeom prst="roundRect">
            <a:avLst>
              <a:gd name="adj" fmla="val 18462"/>
            </a:avLst>
          </a:prstGeom>
          <a:solidFill>
            <a:srgbClr val="0F8F84"/>
          </a:solidFill>
          <a:ln w="12700">
            <a:solidFill>
              <a:srgbClr val="0F8F84"/>
            </a:solidFill>
            <a:prstDash val="solid"/>
          </a:ln>
        </p:spPr>
      </p:sp>
      <p:sp>
        <p:nvSpPr>
          <p:cNvPr id="26" name="Text 24"/>
          <p:cNvSpPr/>
          <p:nvPr/>
        </p:nvSpPr>
        <p:spPr>
          <a:xfrm>
            <a:off x="6284671" y="1463040"/>
            <a:ext cx="2423160" cy="594360"/>
          </a:xfrm>
          <a:prstGeom prst="rect">
            <a:avLst/>
          </a:prstGeom>
          <a:noFill/>
          <a:ln/>
        </p:spPr>
        <p:txBody>
          <a:bodyPr wrap="square" lIns="0" tIns="0" rIns="0" bIns="0" rtlCol="0" anchor="ctr"/>
          <a:lstStyle/>
          <a:p>
            <a:pPr rtl="1" algn="ctr" indent="0" marL="0">
              <a:spcAft>
                <a:spcPts val="400"/>
              </a:spcAft>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שבוע 2 · עוזר ביום-יום</a:t>
            </a:r>
            <a:endParaRPr lang="he-IL" sz="1500" dirty="0"/>
          </a:p>
        </p:txBody>
      </p:sp>
      <p:sp>
        <p:nvSpPr>
          <p:cNvPr id="27" name="Shape 25"/>
          <p:cNvSpPr/>
          <p:nvPr/>
        </p:nvSpPr>
        <p:spPr>
          <a:xfrm>
            <a:off x="6193231" y="2240280"/>
            <a:ext cx="2606040" cy="685800"/>
          </a:xfrm>
          <a:prstGeom prst="roundRect">
            <a:avLst>
              <a:gd name="adj" fmla="val 20000"/>
            </a:avLst>
          </a:prstGeom>
          <a:solidFill>
            <a:srgbClr val="FFFFFF"/>
          </a:solidFill>
          <a:ln w="15875">
            <a:solidFill>
              <a:srgbClr val="E7E2F7"/>
            </a:solidFill>
            <a:prstDash val="solid"/>
          </a:ln>
        </p:spPr>
      </p:sp>
      <p:sp>
        <p:nvSpPr>
          <p:cNvPr id="28" name="Shape 26"/>
          <p:cNvSpPr/>
          <p:nvPr/>
        </p:nvSpPr>
        <p:spPr>
          <a:xfrm>
            <a:off x="8232343" y="2359152"/>
            <a:ext cx="457200" cy="457200"/>
          </a:xfrm>
          <a:prstGeom prst="ellipse">
            <a:avLst/>
          </a:prstGeom>
          <a:solidFill>
            <a:srgbClr val="0F8F84"/>
          </a:solidFill>
          <a:ln w="12700">
            <a:solidFill>
              <a:srgbClr val="0F8F84"/>
            </a:solidFill>
            <a:prstDash val="solid"/>
          </a:ln>
        </p:spPr>
      </p:sp>
      <p:sp>
        <p:nvSpPr>
          <p:cNvPr id="29" name="Text 27"/>
          <p:cNvSpPr/>
          <p:nvPr/>
        </p:nvSpPr>
        <p:spPr>
          <a:xfrm>
            <a:off x="8232343" y="235915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6</a:t>
            </a:r>
            <a:endParaRPr lang="en-US" sz="1400" dirty="0"/>
          </a:p>
        </p:txBody>
      </p:sp>
      <p:sp>
        <p:nvSpPr>
          <p:cNvPr id="30" name="Text 28"/>
          <p:cNvSpPr/>
          <p:nvPr/>
        </p:nvSpPr>
        <p:spPr>
          <a:xfrm>
            <a:off x="6330391" y="224028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משוחחים, לא פוקדים</a:t>
            </a:r>
            <a:endParaRPr lang="he-IL" sz="1450" dirty="0"/>
          </a:p>
        </p:txBody>
      </p:sp>
      <p:sp>
        <p:nvSpPr>
          <p:cNvPr id="31" name="Shape 29"/>
          <p:cNvSpPr/>
          <p:nvPr/>
        </p:nvSpPr>
        <p:spPr>
          <a:xfrm>
            <a:off x="6193231" y="3063240"/>
            <a:ext cx="2606040" cy="685800"/>
          </a:xfrm>
          <a:prstGeom prst="roundRect">
            <a:avLst>
              <a:gd name="adj" fmla="val 20000"/>
            </a:avLst>
          </a:prstGeom>
          <a:solidFill>
            <a:srgbClr val="FFFFFF"/>
          </a:solidFill>
          <a:ln w="15875">
            <a:solidFill>
              <a:srgbClr val="E7E2F7"/>
            </a:solidFill>
            <a:prstDash val="solid"/>
          </a:ln>
        </p:spPr>
      </p:sp>
      <p:sp>
        <p:nvSpPr>
          <p:cNvPr id="32" name="Shape 30"/>
          <p:cNvSpPr/>
          <p:nvPr/>
        </p:nvSpPr>
        <p:spPr>
          <a:xfrm>
            <a:off x="8232343" y="3182112"/>
            <a:ext cx="457200" cy="457200"/>
          </a:xfrm>
          <a:prstGeom prst="ellipse">
            <a:avLst/>
          </a:prstGeom>
          <a:solidFill>
            <a:srgbClr val="0F8F84"/>
          </a:solidFill>
          <a:ln w="12700">
            <a:solidFill>
              <a:srgbClr val="0F8F84"/>
            </a:solidFill>
            <a:prstDash val="solid"/>
          </a:ln>
        </p:spPr>
      </p:sp>
      <p:sp>
        <p:nvSpPr>
          <p:cNvPr id="33" name="Text 31"/>
          <p:cNvSpPr/>
          <p:nvPr/>
        </p:nvSpPr>
        <p:spPr>
          <a:xfrm>
            <a:off x="8232343" y="318211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7</a:t>
            </a:r>
            <a:endParaRPr lang="en-US" sz="1400" dirty="0"/>
          </a:p>
        </p:txBody>
      </p:sp>
      <p:sp>
        <p:nvSpPr>
          <p:cNvPr id="34" name="Text 32"/>
          <p:cNvSpPr/>
          <p:nvPr/>
        </p:nvSpPr>
        <p:spPr>
          <a:xfrm>
            <a:off x="6330391" y="306324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כתיבה בבית ובעבודה</a:t>
            </a:r>
            <a:endParaRPr lang="he-IL" sz="1450" dirty="0"/>
          </a:p>
        </p:txBody>
      </p:sp>
      <p:sp>
        <p:nvSpPr>
          <p:cNvPr id="35" name="Shape 33"/>
          <p:cNvSpPr/>
          <p:nvPr/>
        </p:nvSpPr>
        <p:spPr>
          <a:xfrm>
            <a:off x="6193231" y="3886200"/>
            <a:ext cx="2606040" cy="685800"/>
          </a:xfrm>
          <a:prstGeom prst="roundRect">
            <a:avLst>
              <a:gd name="adj" fmla="val 20000"/>
            </a:avLst>
          </a:prstGeom>
          <a:solidFill>
            <a:srgbClr val="FFFFFF"/>
          </a:solidFill>
          <a:ln w="15875">
            <a:solidFill>
              <a:srgbClr val="E7E2F7"/>
            </a:solidFill>
            <a:prstDash val="solid"/>
          </a:ln>
        </p:spPr>
      </p:sp>
      <p:sp>
        <p:nvSpPr>
          <p:cNvPr id="36" name="Shape 34"/>
          <p:cNvSpPr/>
          <p:nvPr/>
        </p:nvSpPr>
        <p:spPr>
          <a:xfrm>
            <a:off x="8232343" y="4005072"/>
            <a:ext cx="457200" cy="457200"/>
          </a:xfrm>
          <a:prstGeom prst="ellipse">
            <a:avLst/>
          </a:prstGeom>
          <a:solidFill>
            <a:srgbClr val="0F8F84"/>
          </a:solidFill>
          <a:ln w="12700">
            <a:solidFill>
              <a:srgbClr val="0F8F84"/>
            </a:solidFill>
            <a:prstDash val="solid"/>
          </a:ln>
        </p:spPr>
      </p:sp>
      <p:sp>
        <p:nvSpPr>
          <p:cNvPr id="37" name="Text 35"/>
          <p:cNvSpPr/>
          <p:nvPr/>
        </p:nvSpPr>
        <p:spPr>
          <a:xfrm>
            <a:off x="8232343" y="400507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8</a:t>
            </a:r>
            <a:endParaRPr lang="en-US" sz="1400" dirty="0"/>
          </a:p>
        </p:txBody>
      </p:sp>
      <p:sp>
        <p:nvSpPr>
          <p:cNvPr id="38" name="Text 36"/>
          <p:cNvSpPr/>
          <p:nvPr/>
        </p:nvSpPr>
        <p:spPr>
          <a:xfrm>
            <a:off x="6330391" y="388620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מצלמים ושואלים</a:t>
            </a:r>
            <a:endParaRPr lang="he-IL" sz="1450" dirty="0"/>
          </a:p>
        </p:txBody>
      </p:sp>
      <p:sp>
        <p:nvSpPr>
          <p:cNvPr id="39" name="Shape 37"/>
          <p:cNvSpPr/>
          <p:nvPr/>
        </p:nvSpPr>
        <p:spPr>
          <a:xfrm>
            <a:off x="6193231" y="4709160"/>
            <a:ext cx="2606040" cy="685800"/>
          </a:xfrm>
          <a:prstGeom prst="roundRect">
            <a:avLst>
              <a:gd name="adj" fmla="val 20000"/>
            </a:avLst>
          </a:prstGeom>
          <a:solidFill>
            <a:srgbClr val="FFFFFF"/>
          </a:solidFill>
          <a:ln w="15875">
            <a:solidFill>
              <a:srgbClr val="E7E2F7"/>
            </a:solidFill>
            <a:prstDash val="solid"/>
          </a:ln>
        </p:spPr>
      </p:sp>
      <p:sp>
        <p:nvSpPr>
          <p:cNvPr id="40" name="Shape 38"/>
          <p:cNvSpPr/>
          <p:nvPr/>
        </p:nvSpPr>
        <p:spPr>
          <a:xfrm>
            <a:off x="8232343" y="4828032"/>
            <a:ext cx="457200" cy="457200"/>
          </a:xfrm>
          <a:prstGeom prst="ellipse">
            <a:avLst/>
          </a:prstGeom>
          <a:solidFill>
            <a:srgbClr val="0F8F84"/>
          </a:solidFill>
          <a:ln w="12700">
            <a:solidFill>
              <a:srgbClr val="0F8F84"/>
            </a:solidFill>
            <a:prstDash val="solid"/>
          </a:ln>
        </p:spPr>
      </p:sp>
      <p:sp>
        <p:nvSpPr>
          <p:cNvPr id="41" name="Text 39"/>
          <p:cNvSpPr/>
          <p:nvPr/>
        </p:nvSpPr>
        <p:spPr>
          <a:xfrm>
            <a:off x="8232343" y="482803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9</a:t>
            </a:r>
            <a:endParaRPr lang="en-US" sz="1400" dirty="0"/>
          </a:p>
        </p:txBody>
      </p:sp>
      <p:sp>
        <p:nvSpPr>
          <p:cNvPr id="42" name="Text 40"/>
          <p:cNvSpPr/>
          <p:nvPr/>
        </p:nvSpPr>
        <p:spPr>
          <a:xfrm>
            <a:off x="6330391" y="470916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ללמוד כל דבר</a:t>
            </a:r>
            <a:endParaRPr lang="he-IL" sz="1450" dirty="0"/>
          </a:p>
        </p:txBody>
      </p:sp>
      <p:sp>
        <p:nvSpPr>
          <p:cNvPr id="43" name="Shape 41"/>
          <p:cNvSpPr/>
          <p:nvPr/>
        </p:nvSpPr>
        <p:spPr>
          <a:xfrm>
            <a:off x="6193231" y="5532120"/>
            <a:ext cx="2606040" cy="685800"/>
          </a:xfrm>
          <a:prstGeom prst="roundRect">
            <a:avLst>
              <a:gd name="adj" fmla="val 20000"/>
            </a:avLst>
          </a:prstGeom>
          <a:solidFill>
            <a:srgbClr val="FFFFFF"/>
          </a:solidFill>
          <a:ln w="15875">
            <a:solidFill>
              <a:srgbClr val="E7E2F7"/>
            </a:solidFill>
            <a:prstDash val="solid"/>
          </a:ln>
        </p:spPr>
      </p:sp>
      <p:sp>
        <p:nvSpPr>
          <p:cNvPr id="44" name="Shape 42"/>
          <p:cNvSpPr/>
          <p:nvPr/>
        </p:nvSpPr>
        <p:spPr>
          <a:xfrm>
            <a:off x="8232343" y="5650992"/>
            <a:ext cx="457200" cy="457200"/>
          </a:xfrm>
          <a:prstGeom prst="ellipse">
            <a:avLst/>
          </a:prstGeom>
          <a:solidFill>
            <a:srgbClr val="0F8F84"/>
          </a:solidFill>
          <a:ln w="12700">
            <a:solidFill>
              <a:srgbClr val="0F8F84"/>
            </a:solidFill>
            <a:prstDash val="solid"/>
          </a:ln>
        </p:spPr>
      </p:sp>
      <p:sp>
        <p:nvSpPr>
          <p:cNvPr id="45" name="Text 43"/>
          <p:cNvSpPr/>
          <p:nvPr/>
        </p:nvSpPr>
        <p:spPr>
          <a:xfrm>
            <a:off x="8232343" y="565099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10</a:t>
            </a:r>
            <a:endParaRPr lang="en-US" sz="1400" dirty="0"/>
          </a:p>
        </p:txBody>
      </p:sp>
      <p:sp>
        <p:nvSpPr>
          <p:cNvPr id="46" name="Text 44"/>
          <p:cNvSpPr/>
          <p:nvPr/>
        </p:nvSpPr>
        <p:spPr>
          <a:xfrm>
            <a:off x="6330391" y="553212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4 עוזרים, משימה 1</a:t>
            </a:r>
            <a:endParaRPr lang="he-IL" sz="1450" dirty="0"/>
          </a:p>
        </p:txBody>
      </p:sp>
      <p:sp>
        <p:nvSpPr>
          <p:cNvPr id="47" name="Shape 45"/>
          <p:cNvSpPr/>
          <p:nvPr/>
        </p:nvSpPr>
        <p:spPr>
          <a:xfrm>
            <a:off x="3422599" y="1463040"/>
            <a:ext cx="2606040" cy="594360"/>
          </a:xfrm>
          <a:prstGeom prst="roundRect">
            <a:avLst>
              <a:gd name="adj" fmla="val 18462"/>
            </a:avLst>
          </a:prstGeom>
          <a:solidFill>
            <a:srgbClr val="D9542F"/>
          </a:solidFill>
          <a:ln w="12700">
            <a:solidFill>
              <a:srgbClr val="D9542F"/>
            </a:solidFill>
            <a:prstDash val="solid"/>
          </a:ln>
        </p:spPr>
      </p:sp>
      <p:sp>
        <p:nvSpPr>
          <p:cNvPr id="48" name="Text 46"/>
          <p:cNvSpPr/>
          <p:nvPr/>
        </p:nvSpPr>
        <p:spPr>
          <a:xfrm>
            <a:off x="3514039" y="1463040"/>
            <a:ext cx="2423160" cy="594360"/>
          </a:xfrm>
          <a:prstGeom prst="rect">
            <a:avLst/>
          </a:prstGeom>
          <a:noFill/>
          <a:ln/>
        </p:spPr>
        <p:txBody>
          <a:bodyPr wrap="square" lIns="0" tIns="0" rIns="0" bIns="0" rtlCol="0" anchor="ctr"/>
          <a:lstStyle/>
          <a:p>
            <a:pPr rtl="1" algn="ctr" indent="0" marL="0">
              <a:spcAft>
                <a:spcPts val="400"/>
              </a:spcAft>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שבוע 3 · AI יוצר</a:t>
            </a:r>
            <a:endParaRPr lang="he-IL" sz="1500" dirty="0"/>
          </a:p>
        </p:txBody>
      </p:sp>
      <p:sp>
        <p:nvSpPr>
          <p:cNvPr id="49" name="Shape 47"/>
          <p:cNvSpPr/>
          <p:nvPr/>
        </p:nvSpPr>
        <p:spPr>
          <a:xfrm>
            <a:off x="3422599" y="2240280"/>
            <a:ext cx="2606040" cy="685800"/>
          </a:xfrm>
          <a:prstGeom prst="roundRect">
            <a:avLst>
              <a:gd name="adj" fmla="val 20000"/>
            </a:avLst>
          </a:prstGeom>
          <a:solidFill>
            <a:srgbClr val="FFFFFF"/>
          </a:solidFill>
          <a:ln w="15875">
            <a:solidFill>
              <a:srgbClr val="E7E2F7"/>
            </a:solidFill>
            <a:prstDash val="solid"/>
          </a:ln>
        </p:spPr>
      </p:sp>
      <p:sp>
        <p:nvSpPr>
          <p:cNvPr id="50" name="Shape 48"/>
          <p:cNvSpPr/>
          <p:nvPr/>
        </p:nvSpPr>
        <p:spPr>
          <a:xfrm>
            <a:off x="5461711" y="2359152"/>
            <a:ext cx="457200" cy="457200"/>
          </a:xfrm>
          <a:prstGeom prst="ellipse">
            <a:avLst/>
          </a:prstGeom>
          <a:solidFill>
            <a:srgbClr val="D9542F"/>
          </a:solidFill>
          <a:ln w="12700">
            <a:solidFill>
              <a:srgbClr val="D9542F"/>
            </a:solidFill>
            <a:prstDash val="solid"/>
          </a:ln>
        </p:spPr>
      </p:sp>
      <p:sp>
        <p:nvSpPr>
          <p:cNvPr id="51" name="Text 49"/>
          <p:cNvSpPr/>
          <p:nvPr/>
        </p:nvSpPr>
        <p:spPr>
          <a:xfrm>
            <a:off x="5461711" y="235915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11</a:t>
            </a:r>
            <a:endParaRPr lang="en-US" sz="1400" dirty="0"/>
          </a:p>
        </p:txBody>
      </p:sp>
      <p:sp>
        <p:nvSpPr>
          <p:cNvPr id="52" name="Text 50"/>
          <p:cNvSpPr/>
          <p:nvPr/>
        </p:nvSpPr>
        <p:spPr>
          <a:xfrm>
            <a:off x="3559759" y="224028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AI שמצייר</a:t>
            </a:r>
            <a:endParaRPr lang="he-IL" sz="1450" dirty="0"/>
          </a:p>
        </p:txBody>
      </p:sp>
      <p:sp>
        <p:nvSpPr>
          <p:cNvPr id="53" name="Shape 51"/>
          <p:cNvSpPr/>
          <p:nvPr/>
        </p:nvSpPr>
        <p:spPr>
          <a:xfrm>
            <a:off x="3422599" y="3063240"/>
            <a:ext cx="2606040" cy="685800"/>
          </a:xfrm>
          <a:prstGeom prst="roundRect">
            <a:avLst>
              <a:gd name="adj" fmla="val 20000"/>
            </a:avLst>
          </a:prstGeom>
          <a:solidFill>
            <a:srgbClr val="FFFFFF"/>
          </a:solidFill>
          <a:ln w="15875">
            <a:solidFill>
              <a:srgbClr val="E7E2F7"/>
            </a:solidFill>
            <a:prstDash val="solid"/>
          </a:ln>
        </p:spPr>
      </p:sp>
      <p:sp>
        <p:nvSpPr>
          <p:cNvPr id="54" name="Shape 52"/>
          <p:cNvSpPr/>
          <p:nvPr/>
        </p:nvSpPr>
        <p:spPr>
          <a:xfrm>
            <a:off x="5461711" y="3182112"/>
            <a:ext cx="457200" cy="457200"/>
          </a:xfrm>
          <a:prstGeom prst="ellipse">
            <a:avLst/>
          </a:prstGeom>
          <a:solidFill>
            <a:srgbClr val="D9542F"/>
          </a:solidFill>
          <a:ln w="12700">
            <a:solidFill>
              <a:srgbClr val="D9542F"/>
            </a:solidFill>
            <a:prstDash val="solid"/>
          </a:ln>
        </p:spPr>
      </p:sp>
      <p:sp>
        <p:nvSpPr>
          <p:cNvPr id="55" name="Text 53"/>
          <p:cNvSpPr/>
          <p:nvPr/>
        </p:nvSpPr>
        <p:spPr>
          <a:xfrm>
            <a:off x="5461711" y="318211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12</a:t>
            </a:r>
            <a:endParaRPr lang="en-US" sz="1400" dirty="0"/>
          </a:p>
        </p:txBody>
      </p:sp>
      <p:sp>
        <p:nvSpPr>
          <p:cNvPr id="56" name="Text 54"/>
          <p:cNvSpPr/>
          <p:nvPr/>
        </p:nvSpPr>
        <p:spPr>
          <a:xfrm>
            <a:off x="3559759" y="306324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הזמנה וכרטיס</a:t>
            </a:r>
            <a:endParaRPr lang="he-IL" sz="1450" dirty="0"/>
          </a:p>
        </p:txBody>
      </p:sp>
      <p:sp>
        <p:nvSpPr>
          <p:cNvPr id="57" name="Shape 55"/>
          <p:cNvSpPr/>
          <p:nvPr/>
        </p:nvSpPr>
        <p:spPr>
          <a:xfrm>
            <a:off x="3422599" y="3886200"/>
            <a:ext cx="2606040" cy="685800"/>
          </a:xfrm>
          <a:prstGeom prst="roundRect">
            <a:avLst>
              <a:gd name="adj" fmla="val 20000"/>
            </a:avLst>
          </a:prstGeom>
          <a:solidFill>
            <a:srgbClr val="FFFFFF"/>
          </a:solidFill>
          <a:ln w="15875">
            <a:solidFill>
              <a:srgbClr val="E7E2F7"/>
            </a:solidFill>
            <a:prstDash val="solid"/>
          </a:ln>
        </p:spPr>
      </p:sp>
      <p:sp>
        <p:nvSpPr>
          <p:cNvPr id="58" name="Shape 56"/>
          <p:cNvSpPr/>
          <p:nvPr/>
        </p:nvSpPr>
        <p:spPr>
          <a:xfrm>
            <a:off x="5461711" y="4005072"/>
            <a:ext cx="457200" cy="457200"/>
          </a:xfrm>
          <a:prstGeom prst="ellipse">
            <a:avLst/>
          </a:prstGeom>
          <a:solidFill>
            <a:srgbClr val="D9542F"/>
          </a:solidFill>
          <a:ln w="12700">
            <a:solidFill>
              <a:srgbClr val="D9542F"/>
            </a:solidFill>
            <a:prstDash val="solid"/>
          </a:ln>
        </p:spPr>
      </p:sp>
      <p:sp>
        <p:nvSpPr>
          <p:cNvPr id="59" name="Text 57"/>
          <p:cNvSpPr/>
          <p:nvPr/>
        </p:nvSpPr>
        <p:spPr>
          <a:xfrm>
            <a:off x="5461711" y="400507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13</a:t>
            </a:r>
            <a:endParaRPr lang="en-US" sz="1400" dirty="0"/>
          </a:p>
        </p:txBody>
      </p:sp>
      <p:sp>
        <p:nvSpPr>
          <p:cNvPr id="60" name="Text 58"/>
          <p:cNvSpPr/>
          <p:nvPr/>
        </p:nvSpPr>
        <p:spPr>
          <a:xfrm>
            <a:off x="3559759" y="388620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שיר וקול</a:t>
            </a:r>
            <a:endParaRPr lang="he-IL" sz="1450" dirty="0"/>
          </a:p>
        </p:txBody>
      </p:sp>
      <p:sp>
        <p:nvSpPr>
          <p:cNvPr id="61" name="Shape 59"/>
          <p:cNvSpPr/>
          <p:nvPr/>
        </p:nvSpPr>
        <p:spPr>
          <a:xfrm>
            <a:off x="3422599" y="4709160"/>
            <a:ext cx="2606040" cy="685800"/>
          </a:xfrm>
          <a:prstGeom prst="roundRect">
            <a:avLst>
              <a:gd name="adj" fmla="val 20000"/>
            </a:avLst>
          </a:prstGeom>
          <a:solidFill>
            <a:srgbClr val="FFFFFF"/>
          </a:solidFill>
          <a:ln w="15875">
            <a:solidFill>
              <a:srgbClr val="E7E2F7"/>
            </a:solidFill>
            <a:prstDash val="solid"/>
          </a:ln>
        </p:spPr>
      </p:sp>
      <p:sp>
        <p:nvSpPr>
          <p:cNvPr id="62" name="Shape 60"/>
          <p:cNvSpPr/>
          <p:nvPr/>
        </p:nvSpPr>
        <p:spPr>
          <a:xfrm>
            <a:off x="5461711" y="4828032"/>
            <a:ext cx="457200" cy="457200"/>
          </a:xfrm>
          <a:prstGeom prst="ellipse">
            <a:avLst/>
          </a:prstGeom>
          <a:solidFill>
            <a:srgbClr val="D9542F"/>
          </a:solidFill>
          <a:ln w="12700">
            <a:solidFill>
              <a:srgbClr val="D9542F"/>
            </a:solidFill>
            <a:prstDash val="solid"/>
          </a:ln>
        </p:spPr>
      </p:sp>
      <p:sp>
        <p:nvSpPr>
          <p:cNvPr id="63" name="Text 61"/>
          <p:cNvSpPr/>
          <p:nvPr/>
        </p:nvSpPr>
        <p:spPr>
          <a:xfrm>
            <a:off x="5461711" y="482803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14</a:t>
            </a:r>
            <a:endParaRPr lang="en-US" sz="1400" dirty="0"/>
          </a:p>
        </p:txBody>
      </p:sp>
      <p:sp>
        <p:nvSpPr>
          <p:cNvPr id="64" name="Text 62"/>
          <p:cNvSpPr/>
          <p:nvPr/>
        </p:nvSpPr>
        <p:spPr>
          <a:xfrm>
            <a:off x="3559759" y="470916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סרטון ראשון</a:t>
            </a:r>
            <a:endParaRPr lang="he-IL" sz="1450" dirty="0"/>
          </a:p>
        </p:txBody>
      </p:sp>
      <p:sp>
        <p:nvSpPr>
          <p:cNvPr id="65" name="Shape 63"/>
          <p:cNvSpPr/>
          <p:nvPr/>
        </p:nvSpPr>
        <p:spPr>
          <a:xfrm>
            <a:off x="3422599" y="5532120"/>
            <a:ext cx="2606040" cy="685800"/>
          </a:xfrm>
          <a:prstGeom prst="roundRect">
            <a:avLst>
              <a:gd name="adj" fmla="val 20000"/>
            </a:avLst>
          </a:prstGeom>
          <a:solidFill>
            <a:srgbClr val="FFFFFF"/>
          </a:solidFill>
          <a:ln w="15875">
            <a:solidFill>
              <a:srgbClr val="E7E2F7"/>
            </a:solidFill>
            <a:prstDash val="solid"/>
          </a:ln>
        </p:spPr>
      </p:sp>
      <p:sp>
        <p:nvSpPr>
          <p:cNvPr id="66" name="Shape 64"/>
          <p:cNvSpPr/>
          <p:nvPr/>
        </p:nvSpPr>
        <p:spPr>
          <a:xfrm>
            <a:off x="5461711" y="5650992"/>
            <a:ext cx="457200" cy="457200"/>
          </a:xfrm>
          <a:prstGeom prst="ellipse">
            <a:avLst/>
          </a:prstGeom>
          <a:solidFill>
            <a:srgbClr val="D9542F"/>
          </a:solidFill>
          <a:ln w="12700">
            <a:solidFill>
              <a:srgbClr val="D9542F"/>
            </a:solidFill>
            <a:prstDash val="solid"/>
          </a:ln>
        </p:spPr>
      </p:sp>
      <p:sp>
        <p:nvSpPr>
          <p:cNvPr id="67" name="Text 65"/>
          <p:cNvSpPr/>
          <p:nvPr/>
        </p:nvSpPr>
        <p:spPr>
          <a:xfrm>
            <a:off x="5461711" y="565099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15</a:t>
            </a:r>
            <a:endParaRPr lang="en-US" sz="1400" dirty="0"/>
          </a:p>
        </p:txBody>
      </p:sp>
      <p:sp>
        <p:nvSpPr>
          <p:cNvPr id="68" name="Text 66"/>
          <p:cNvSpPr/>
          <p:nvPr/>
        </p:nvSpPr>
        <p:spPr>
          <a:xfrm>
            <a:off x="3559759" y="553212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אמיתי או מזויף?</a:t>
            </a:r>
            <a:endParaRPr lang="he-IL" sz="1450" dirty="0"/>
          </a:p>
        </p:txBody>
      </p:sp>
      <p:sp>
        <p:nvSpPr>
          <p:cNvPr id="69" name="Shape 67"/>
          <p:cNvSpPr/>
          <p:nvPr/>
        </p:nvSpPr>
        <p:spPr>
          <a:xfrm>
            <a:off x="651967" y="1463040"/>
            <a:ext cx="2606040" cy="594360"/>
          </a:xfrm>
          <a:prstGeom prst="roundRect">
            <a:avLst>
              <a:gd name="adj" fmla="val 18462"/>
            </a:avLst>
          </a:prstGeom>
          <a:solidFill>
            <a:srgbClr val="1F1A3D"/>
          </a:solidFill>
          <a:ln w="12700">
            <a:solidFill>
              <a:srgbClr val="1F1A3D"/>
            </a:solidFill>
            <a:prstDash val="solid"/>
          </a:ln>
        </p:spPr>
      </p:sp>
      <p:sp>
        <p:nvSpPr>
          <p:cNvPr id="70" name="Text 68"/>
          <p:cNvSpPr/>
          <p:nvPr/>
        </p:nvSpPr>
        <p:spPr>
          <a:xfrm>
            <a:off x="743407" y="1463040"/>
            <a:ext cx="2423160" cy="594360"/>
          </a:xfrm>
          <a:prstGeom prst="rect">
            <a:avLst/>
          </a:prstGeom>
          <a:noFill/>
          <a:ln/>
        </p:spPr>
        <p:txBody>
          <a:bodyPr wrap="square" lIns="0" tIns="0" rIns="0" bIns="0" rtlCol="0" anchor="ctr"/>
          <a:lstStyle/>
          <a:p>
            <a:pPr rtl="1" algn="ctr" indent="0" marL="0">
              <a:spcAft>
                <a:spcPts val="400"/>
              </a:spcAft>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שבוע 4 · AI שעושה עבודה</a:t>
            </a:r>
            <a:endParaRPr lang="he-IL" sz="1500" dirty="0"/>
          </a:p>
        </p:txBody>
      </p:sp>
      <p:sp>
        <p:nvSpPr>
          <p:cNvPr id="71" name="Shape 69"/>
          <p:cNvSpPr/>
          <p:nvPr/>
        </p:nvSpPr>
        <p:spPr>
          <a:xfrm>
            <a:off x="651967" y="2240280"/>
            <a:ext cx="2606040" cy="685800"/>
          </a:xfrm>
          <a:prstGeom prst="roundRect">
            <a:avLst>
              <a:gd name="adj" fmla="val 20000"/>
            </a:avLst>
          </a:prstGeom>
          <a:solidFill>
            <a:srgbClr val="FFFFFF"/>
          </a:solidFill>
          <a:ln w="15875">
            <a:solidFill>
              <a:srgbClr val="E7E2F7"/>
            </a:solidFill>
            <a:prstDash val="solid"/>
          </a:ln>
        </p:spPr>
      </p:sp>
      <p:sp>
        <p:nvSpPr>
          <p:cNvPr id="72" name="Shape 70"/>
          <p:cNvSpPr/>
          <p:nvPr/>
        </p:nvSpPr>
        <p:spPr>
          <a:xfrm>
            <a:off x="2691079" y="2359152"/>
            <a:ext cx="457200" cy="457200"/>
          </a:xfrm>
          <a:prstGeom prst="ellipse">
            <a:avLst/>
          </a:prstGeom>
          <a:solidFill>
            <a:srgbClr val="1F1A3D"/>
          </a:solidFill>
          <a:ln w="12700">
            <a:solidFill>
              <a:srgbClr val="1F1A3D"/>
            </a:solidFill>
            <a:prstDash val="solid"/>
          </a:ln>
        </p:spPr>
      </p:sp>
      <p:sp>
        <p:nvSpPr>
          <p:cNvPr id="73" name="Text 71"/>
          <p:cNvSpPr/>
          <p:nvPr/>
        </p:nvSpPr>
        <p:spPr>
          <a:xfrm>
            <a:off x="2691079" y="235915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16</a:t>
            </a:r>
            <a:endParaRPr lang="en-US" sz="1400" dirty="0"/>
          </a:p>
        </p:txBody>
      </p:sp>
      <p:sp>
        <p:nvSpPr>
          <p:cNvPr id="74" name="Text 72"/>
          <p:cNvSpPr/>
          <p:nvPr/>
        </p:nvSpPr>
        <p:spPr>
          <a:xfrm>
            <a:off x="789127" y="224028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מחקר עם מקורות</a:t>
            </a:r>
            <a:endParaRPr lang="he-IL" sz="1450" dirty="0"/>
          </a:p>
        </p:txBody>
      </p:sp>
      <p:sp>
        <p:nvSpPr>
          <p:cNvPr id="75" name="Shape 73"/>
          <p:cNvSpPr/>
          <p:nvPr/>
        </p:nvSpPr>
        <p:spPr>
          <a:xfrm>
            <a:off x="651967" y="3063240"/>
            <a:ext cx="2606040" cy="685800"/>
          </a:xfrm>
          <a:prstGeom prst="roundRect">
            <a:avLst>
              <a:gd name="adj" fmla="val 20000"/>
            </a:avLst>
          </a:prstGeom>
          <a:solidFill>
            <a:srgbClr val="FFFFFF"/>
          </a:solidFill>
          <a:ln w="15875">
            <a:solidFill>
              <a:srgbClr val="E7E2F7"/>
            </a:solidFill>
            <a:prstDash val="solid"/>
          </a:ln>
        </p:spPr>
      </p:sp>
      <p:sp>
        <p:nvSpPr>
          <p:cNvPr id="76" name="Shape 74"/>
          <p:cNvSpPr/>
          <p:nvPr/>
        </p:nvSpPr>
        <p:spPr>
          <a:xfrm>
            <a:off x="2691079" y="3182112"/>
            <a:ext cx="457200" cy="457200"/>
          </a:xfrm>
          <a:prstGeom prst="ellipse">
            <a:avLst/>
          </a:prstGeom>
          <a:solidFill>
            <a:srgbClr val="1F1A3D"/>
          </a:solidFill>
          <a:ln w="12700">
            <a:solidFill>
              <a:srgbClr val="1F1A3D"/>
            </a:solidFill>
            <a:prstDash val="solid"/>
          </a:ln>
        </p:spPr>
      </p:sp>
      <p:sp>
        <p:nvSpPr>
          <p:cNvPr id="77" name="Text 75"/>
          <p:cNvSpPr/>
          <p:nvPr/>
        </p:nvSpPr>
        <p:spPr>
          <a:xfrm>
            <a:off x="2691079" y="318211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17</a:t>
            </a:r>
            <a:endParaRPr lang="en-US" sz="1400" dirty="0"/>
          </a:p>
        </p:txBody>
      </p:sp>
      <p:sp>
        <p:nvSpPr>
          <p:cNvPr id="78" name="Text 76"/>
          <p:cNvSpPr/>
          <p:nvPr/>
        </p:nvSpPr>
        <p:spPr>
          <a:xfrm>
            <a:off x="789127" y="306324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מחברת חכמה</a:t>
            </a:r>
            <a:endParaRPr lang="he-IL" sz="1450" dirty="0"/>
          </a:p>
        </p:txBody>
      </p:sp>
      <p:sp>
        <p:nvSpPr>
          <p:cNvPr id="79" name="Shape 77"/>
          <p:cNvSpPr/>
          <p:nvPr/>
        </p:nvSpPr>
        <p:spPr>
          <a:xfrm>
            <a:off x="651967" y="3886200"/>
            <a:ext cx="2606040" cy="685800"/>
          </a:xfrm>
          <a:prstGeom prst="roundRect">
            <a:avLst>
              <a:gd name="adj" fmla="val 20000"/>
            </a:avLst>
          </a:prstGeom>
          <a:solidFill>
            <a:srgbClr val="FFFFFF"/>
          </a:solidFill>
          <a:ln w="15875">
            <a:solidFill>
              <a:srgbClr val="E7E2F7"/>
            </a:solidFill>
            <a:prstDash val="solid"/>
          </a:ln>
        </p:spPr>
      </p:sp>
      <p:sp>
        <p:nvSpPr>
          <p:cNvPr id="80" name="Shape 78"/>
          <p:cNvSpPr/>
          <p:nvPr/>
        </p:nvSpPr>
        <p:spPr>
          <a:xfrm>
            <a:off x="2691079" y="4005072"/>
            <a:ext cx="457200" cy="457200"/>
          </a:xfrm>
          <a:prstGeom prst="ellipse">
            <a:avLst/>
          </a:prstGeom>
          <a:solidFill>
            <a:srgbClr val="1F1A3D"/>
          </a:solidFill>
          <a:ln w="12700">
            <a:solidFill>
              <a:srgbClr val="1F1A3D"/>
            </a:solidFill>
            <a:prstDash val="solid"/>
          </a:ln>
        </p:spPr>
      </p:sp>
      <p:sp>
        <p:nvSpPr>
          <p:cNvPr id="81" name="Text 79"/>
          <p:cNvSpPr/>
          <p:nvPr/>
        </p:nvSpPr>
        <p:spPr>
          <a:xfrm>
            <a:off x="2691079" y="400507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18</a:t>
            </a:r>
            <a:endParaRPr lang="en-US" sz="1400" dirty="0"/>
          </a:p>
        </p:txBody>
      </p:sp>
      <p:sp>
        <p:nvSpPr>
          <p:cNvPr id="82" name="Text 80"/>
          <p:cNvSpPr/>
          <p:nvPr/>
        </p:nvSpPr>
        <p:spPr>
          <a:xfrm>
            <a:off x="789127" y="388620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קוד בלי קוד</a:t>
            </a:r>
            <a:endParaRPr lang="he-IL" sz="1450" dirty="0"/>
          </a:p>
        </p:txBody>
      </p:sp>
      <p:sp>
        <p:nvSpPr>
          <p:cNvPr id="83" name="Shape 81"/>
          <p:cNvSpPr/>
          <p:nvPr/>
        </p:nvSpPr>
        <p:spPr>
          <a:xfrm>
            <a:off x="651967" y="4709160"/>
            <a:ext cx="2606040" cy="685800"/>
          </a:xfrm>
          <a:prstGeom prst="roundRect">
            <a:avLst>
              <a:gd name="adj" fmla="val 20000"/>
            </a:avLst>
          </a:prstGeom>
          <a:solidFill>
            <a:srgbClr val="FFFFFF"/>
          </a:solidFill>
          <a:ln w="15875">
            <a:solidFill>
              <a:srgbClr val="E7E2F7"/>
            </a:solidFill>
            <a:prstDash val="solid"/>
          </a:ln>
        </p:spPr>
      </p:sp>
      <p:sp>
        <p:nvSpPr>
          <p:cNvPr id="84" name="Shape 82"/>
          <p:cNvSpPr/>
          <p:nvPr/>
        </p:nvSpPr>
        <p:spPr>
          <a:xfrm>
            <a:off x="2691079" y="4828032"/>
            <a:ext cx="457200" cy="457200"/>
          </a:xfrm>
          <a:prstGeom prst="ellipse">
            <a:avLst/>
          </a:prstGeom>
          <a:solidFill>
            <a:srgbClr val="1F1A3D"/>
          </a:solidFill>
          <a:ln w="12700">
            <a:solidFill>
              <a:srgbClr val="1F1A3D"/>
            </a:solidFill>
            <a:prstDash val="solid"/>
          </a:ln>
        </p:spPr>
      </p:sp>
      <p:sp>
        <p:nvSpPr>
          <p:cNvPr id="85" name="Text 83"/>
          <p:cNvSpPr/>
          <p:nvPr/>
        </p:nvSpPr>
        <p:spPr>
          <a:xfrm>
            <a:off x="2691079" y="482803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19</a:t>
            </a:r>
            <a:endParaRPr lang="en-US" sz="1400" dirty="0"/>
          </a:p>
        </p:txBody>
      </p:sp>
      <p:sp>
        <p:nvSpPr>
          <p:cNvPr id="86" name="Text 84"/>
          <p:cNvSpPr/>
          <p:nvPr/>
        </p:nvSpPr>
        <p:spPr>
          <a:xfrm>
            <a:off x="789127" y="470916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סוכנים ומושגים</a:t>
            </a:r>
            <a:endParaRPr lang="he-IL" sz="1450" dirty="0"/>
          </a:p>
        </p:txBody>
      </p:sp>
      <p:sp>
        <p:nvSpPr>
          <p:cNvPr id="87" name="Shape 85"/>
          <p:cNvSpPr/>
          <p:nvPr/>
        </p:nvSpPr>
        <p:spPr>
          <a:xfrm>
            <a:off x="651967" y="5532120"/>
            <a:ext cx="2606040" cy="685800"/>
          </a:xfrm>
          <a:prstGeom prst="roundRect">
            <a:avLst>
              <a:gd name="adj" fmla="val 20000"/>
            </a:avLst>
          </a:prstGeom>
          <a:solidFill>
            <a:srgbClr val="FFFFFF"/>
          </a:solidFill>
          <a:ln w="15875">
            <a:solidFill>
              <a:srgbClr val="E7E2F7"/>
            </a:solidFill>
            <a:prstDash val="solid"/>
          </a:ln>
        </p:spPr>
      </p:sp>
      <p:sp>
        <p:nvSpPr>
          <p:cNvPr id="88" name="Shape 86"/>
          <p:cNvSpPr/>
          <p:nvPr/>
        </p:nvSpPr>
        <p:spPr>
          <a:xfrm>
            <a:off x="2691079" y="5650992"/>
            <a:ext cx="457200" cy="457200"/>
          </a:xfrm>
          <a:prstGeom prst="ellipse">
            <a:avLst/>
          </a:prstGeom>
          <a:solidFill>
            <a:srgbClr val="1F1A3D"/>
          </a:solidFill>
          <a:ln w="12700">
            <a:solidFill>
              <a:srgbClr val="1F1A3D"/>
            </a:solidFill>
            <a:prstDash val="solid"/>
          </a:ln>
        </p:spPr>
      </p:sp>
      <p:sp>
        <p:nvSpPr>
          <p:cNvPr id="89" name="Text 87"/>
          <p:cNvSpPr/>
          <p:nvPr/>
        </p:nvSpPr>
        <p:spPr>
          <a:xfrm>
            <a:off x="2691079" y="5650992"/>
            <a:ext cx="457200" cy="457200"/>
          </a:xfrm>
          <a:prstGeom prst="rect">
            <a:avLst/>
          </a:prstGeom>
          <a:noFill/>
          <a:ln/>
        </p:spPr>
        <p:txBody>
          <a:bodyPr wrap="square" lIns="0" tIns="0" rIns="0" bIns="0" rtlCol="0" anchor="ctr"/>
          <a:lstStyle/>
          <a:p>
            <a:pPr algn="ctr" indent="0" marL="0" rtl="1">
              <a:buNone/>
            </a:pPr>
            <a:r>
              <a:rPr lang="en-US" sz="1400" dirty="0">
                <a:solidFill>
                  <a:srgbClr val="FFFFFF"/>
                </a:solidFill>
                <a:latin typeface="Secular One" pitchFamily="34" charset="0"/>
                <a:ea typeface="Secular One" pitchFamily="34" charset="-122"/>
                <a:cs typeface="Secular One" pitchFamily="34" charset="-120"/>
              </a:rPr>
              <a:t>20</a:t>
            </a:r>
            <a:endParaRPr lang="en-US" sz="1400" dirty="0"/>
          </a:p>
        </p:txBody>
      </p:sp>
      <p:sp>
        <p:nvSpPr>
          <p:cNvPr id="90" name="Text 88"/>
          <p:cNvSpPr/>
          <p:nvPr/>
        </p:nvSpPr>
        <p:spPr>
          <a:xfrm>
            <a:off x="789127" y="5532120"/>
            <a:ext cx="1828800" cy="685800"/>
          </a:xfrm>
          <a:prstGeom prst="rect">
            <a:avLst/>
          </a:prstGeom>
          <a:noFill/>
          <a:ln/>
        </p:spPr>
        <p:txBody>
          <a:bodyPr wrap="square" lIns="0" tIns="0" rIns="0" bIns="0" rtlCol="0" anchor="ctr"/>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פרויקט גמר!</a:t>
            </a:r>
            <a:endParaRPr lang="he-IL" sz="1450" dirty="0"/>
          </a:p>
        </p:txBody>
      </p:sp>
      <p:sp>
        <p:nvSpPr>
          <p:cNvPr id="9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כל שיעור בנוי אותו דבר, ונגמר ביצירה</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20–40 דקות, 6 שלבים קבועים</a:t>
            </a:r>
            <a:endParaRPr lang="he-IL" sz="1600" dirty="0"/>
          </a:p>
        </p:txBody>
      </p:sp>
      <p:sp>
        <p:nvSpPr>
          <p:cNvPr id="4" name="Shape 2"/>
          <p:cNvSpPr/>
          <p:nvPr/>
        </p:nvSpPr>
        <p:spPr>
          <a:xfrm>
            <a:off x="9795967" y="2880360"/>
            <a:ext cx="109728" cy="0"/>
          </a:xfrm>
          <a:prstGeom prst="line">
            <a:avLst/>
          </a:prstGeom>
          <a:noFill/>
          <a:ln w="38100">
            <a:solidFill>
              <a:srgbClr val="C9BEFF"/>
            </a:solidFill>
            <a:prstDash val="solid"/>
          </a:ln>
        </p:spPr>
      </p:sp>
      <p:sp>
        <p:nvSpPr>
          <p:cNvPr id="5" name="Shape 3"/>
          <p:cNvSpPr/>
          <p:nvPr/>
        </p:nvSpPr>
        <p:spPr>
          <a:xfrm>
            <a:off x="10271455" y="2377440"/>
            <a:ext cx="1005840" cy="1005840"/>
          </a:xfrm>
          <a:prstGeom prst="ellipse">
            <a:avLst/>
          </a:prstGeom>
          <a:solidFill>
            <a:srgbClr val="6C4CF5"/>
          </a:solidFill>
          <a:ln w="12700">
            <a:solidFill>
              <a:srgbClr val="6C4CF5"/>
            </a:solidFill>
            <a:prstDash val="solid"/>
          </a:ln>
        </p:spPr>
      </p:sp>
      <p:sp>
        <p:nvSpPr>
          <p:cNvPr id="6" name="Text 4"/>
          <p:cNvSpPr/>
          <p:nvPr/>
        </p:nvSpPr>
        <p:spPr>
          <a:xfrm>
            <a:off x="10271455" y="2377440"/>
            <a:ext cx="1005840" cy="1005840"/>
          </a:xfrm>
          <a:prstGeom prst="rect">
            <a:avLst/>
          </a:prstGeom>
          <a:noFill/>
          <a:ln/>
        </p:spPr>
        <p:txBody>
          <a:bodyPr wrap="square" lIns="0" tIns="0" rIns="0" bIns="0" rtlCol="0" anchor="ctr"/>
          <a:lstStyle/>
          <a:p>
            <a:pPr algn="ctr" indent="0" marL="0" rtl="1">
              <a:buNone/>
            </a:pPr>
            <a:r>
              <a:rPr lang="en-US" sz="3080" dirty="0">
                <a:solidFill>
                  <a:srgbClr val="FFFFFF"/>
                </a:solidFill>
                <a:latin typeface="Secular One" pitchFamily="34" charset="0"/>
                <a:ea typeface="Secular One" pitchFamily="34" charset="-122"/>
                <a:cs typeface="Secular One" pitchFamily="34" charset="-120"/>
              </a:rPr>
              <a:t>1</a:t>
            </a:r>
            <a:endParaRPr lang="en-US" sz="3080" dirty="0"/>
          </a:p>
        </p:txBody>
      </p:sp>
      <p:sp>
        <p:nvSpPr>
          <p:cNvPr id="7" name="Text 5"/>
          <p:cNvSpPr/>
          <p:nvPr/>
        </p:nvSpPr>
        <p:spPr>
          <a:xfrm>
            <a:off x="9905695" y="3566160"/>
            <a:ext cx="173736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ההסבר</a:t>
            </a:r>
            <a:endParaRPr lang="he-IL" sz="1900" dirty="0"/>
          </a:p>
        </p:txBody>
      </p:sp>
      <p:sp>
        <p:nvSpPr>
          <p:cNvPr id="8" name="Text 6"/>
          <p:cNvSpPr/>
          <p:nvPr/>
        </p:nvSpPr>
        <p:spPr>
          <a:xfrm>
            <a:off x="9905695" y="4069080"/>
            <a:ext cx="173736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רעיון אחד + השוואה מהחיים</a:t>
            </a:r>
            <a:endParaRPr lang="he-IL" sz="1400" dirty="0"/>
          </a:p>
        </p:txBody>
      </p:sp>
      <p:sp>
        <p:nvSpPr>
          <p:cNvPr id="9" name="Shape 7"/>
          <p:cNvSpPr/>
          <p:nvPr/>
        </p:nvSpPr>
        <p:spPr>
          <a:xfrm>
            <a:off x="7948879" y="2880360"/>
            <a:ext cx="109728" cy="0"/>
          </a:xfrm>
          <a:prstGeom prst="line">
            <a:avLst/>
          </a:prstGeom>
          <a:noFill/>
          <a:ln w="38100">
            <a:solidFill>
              <a:srgbClr val="C9BEFF"/>
            </a:solidFill>
            <a:prstDash val="solid"/>
          </a:ln>
        </p:spPr>
      </p:sp>
      <p:sp>
        <p:nvSpPr>
          <p:cNvPr id="10" name="Shape 8"/>
          <p:cNvSpPr/>
          <p:nvPr/>
        </p:nvSpPr>
        <p:spPr>
          <a:xfrm>
            <a:off x="8424367" y="2377440"/>
            <a:ext cx="1005840" cy="1005840"/>
          </a:xfrm>
          <a:prstGeom prst="ellipse">
            <a:avLst/>
          </a:prstGeom>
          <a:solidFill>
            <a:srgbClr val="6C4CF5"/>
          </a:solidFill>
          <a:ln w="12700">
            <a:solidFill>
              <a:srgbClr val="6C4CF5"/>
            </a:solidFill>
            <a:prstDash val="solid"/>
          </a:ln>
        </p:spPr>
      </p:sp>
      <p:sp>
        <p:nvSpPr>
          <p:cNvPr id="11" name="Text 9"/>
          <p:cNvSpPr/>
          <p:nvPr/>
        </p:nvSpPr>
        <p:spPr>
          <a:xfrm>
            <a:off x="8424367" y="2377440"/>
            <a:ext cx="1005840" cy="1005840"/>
          </a:xfrm>
          <a:prstGeom prst="rect">
            <a:avLst/>
          </a:prstGeom>
          <a:noFill/>
          <a:ln/>
        </p:spPr>
        <p:txBody>
          <a:bodyPr wrap="square" lIns="0" tIns="0" rIns="0" bIns="0" rtlCol="0" anchor="ctr"/>
          <a:lstStyle/>
          <a:p>
            <a:pPr algn="ctr" indent="0" marL="0" rtl="1">
              <a:buNone/>
            </a:pPr>
            <a:r>
              <a:rPr lang="en-US" sz="3080" dirty="0">
                <a:solidFill>
                  <a:srgbClr val="FFFFFF"/>
                </a:solidFill>
                <a:latin typeface="Secular One" pitchFamily="34" charset="0"/>
                <a:ea typeface="Secular One" pitchFamily="34" charset="-122"/>
                <a:cs typeface="Secular One" pitchFamily="34" charset="-120"/>
              </a:rPr>
              <a:t>2</a:t>
            </a:r>
            <a:endParaRPr lang="en-US" sz="3080" dirty="0"/>
          </a:p>
        </p:txBody>
      </p:sp>
      <p:sp>
        <p:nvSpPr>
          <p:cNvPr id="12" name="Text 10"/>
          <p:cNvSpPr/>
          <p:nvPr/>
        </p:nvSpPr>
        <p:spPr>
          <a:xfrm>
            <a:off x="8058607" y="3566160"/>
            <a:ext cx="173736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מושגים</a:t>
            </a:r>
            <a:endParaRPr lang="he-IL" sz="1900" dirty="0"/>
          </a:p>
        </p:txBody>
      </p:sp>
      <p:sp>
        <p:nvSpPr>
          <p:cNvPr id="13" name="Text 11"/>
          <p:cNvSpPr/>
          <p:nvPr/>
        </p:nvSpPr>
        <p:spPr>
          <a:xfrm>
            <a:off x="8058607" y="4069080"/>
            <a:ext cx="173736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1–3 מילים חדשות</a:t>
            </a:r>
            <a:endParaRPr lang="he-IL" sz="1400" dirty="0"/>
          </a:p>
        </p:txBody>
      </p:sp>
      <p:sp>
        <p:nvSpPr>
          <p:cNvPr id="14" name="Shape 12"/>
          <p:cNvSpPr/>
          <p:nvPr/>
        </p:nvSpPr>
        <p:spPr>
          <a:xfrm>
            <a:off x="6101791" y="2880360"/>
            <a:ext cx="109728" cy="0"/>
          </a:xfrm>
          <a:prstGeom prst="line">
            <a:avLst/>
          </a:prstGeom>
          <a:noFill/>
          <a:ln w="38100">
            <a:solidFill>
              <a:srgbClr val="C9BEFF"/>
            </a:solidFill>
            <a:prstDash val="solid"/>
          </a:ln>
        </p:spPr>
      </p:sp>
      <p:sp>
        <p:nvSpPr>
          <p:cNvPr id="15" name="Shape 13"/>
          <p:cNvSpPr/>
          <p:nvPr/>
        </p:nvSpPr>
        <p:spPr>
          <a:xfrm>
            <a:off x="6577279" y="2377440"/>
            <a:ext cx="1005840" cy="1005840"/>
          </a:xfrm>
          <a:prstGeom prst="ellipse">
            <a:avLst/>
          </a:prstGeom>
          <a:solidFill>
            <a:srgbClr val="6C4CF5"/>
          </a:solidFill>
          <a:ln w="12700">
            <a:solidFill>
              <a:srgbClr val="6C4CF5"/>
            </a:solidFill>
            <a:prstDash val="solid"/>
          </a:ln>
        </p:spPr>
      </p:sp>
      <p:sp>
        <p:nvSpPr>
          <p:cNvPr id="16" name="Text 14"/>
          <p:cNvSpPr/>
          <p:nvPr/>
        </p:nvSpPr>
        <p:spPr>
          <a:xfrm>
            <a:off x="6577279" y="2377440"/>
            <a:ext cx="1005840" cy="1005840"/>
          </a:xfrm>
          <a:prstGeom prst="rect">
            <a:avLst/>
          </a:prstGeom>
          <a:noFill/>
          <a:ln/>
        </p:spPr>
        <p:txBody>
          <a:bodyPr wrap="square" lIns="0" tIns="0" rIns="0" bIns="0" rtlCol="0" anchor="ctr"/>
          <a:lstStyle/>
          <a:p>
            <a:pPr algn="ctr" indent="0" marL="0" rtl="1">
              <a:buNone/>
            </a:pPr>
            <a:r>
              <a:rPr lang="en-US" sz="3080" dirty="0">
                <a:solidFill>
                  <a:srgbClr val="FFFFFF"/>
                </a:solidFill>
                <a:latin typeface="Secular One" pitchFamily="34" charset="0"/>
                <a:ea typeface="Secular One" pitchFamily="34" charset="-122"/>
                <a:cs typeface="Secular One" pitchFamily="34" charset="-120"/>
              </a:rPr>
              <a:t>3</a:t>
            </a:r>
            <a:endParaRPr lang="en-US" sz="3080" dirty="0"/>
          </a:p>
        </p:txBody>
      </p:sp>
      <p:sp>
        <p:nvSpPr>
          <p:cNvPr id="17" name="Text 15"/>
          <p:cNvSpPr/>
          <p:nvPr/>
        </p:nvSpPr>
        <p:spPr>
          <a:xfrm>
            <a:off x="6211519" y="3566160"/>
            <a:ext cx="173736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צעד אחר צעד</a:t>
            </a:r>
            <a:endParaRPr lang="he-IL" sz="1900" dirty="0"/>
          </a:p>
        </p:txBody>
      </p:sp>
      <p:sp>
        <p:nvSpPr>
          <p:cNvPr id="18" name="Text 16"/>
          <p:cNvSpPr/>
          <p:nvPr/>
        </p:nvSpPr>
        <p:spPr>
          <a:xfrm>
            <a:off x="6211519" y="4069080"/>
            <a:ext cx="173736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הוראות מדויקות בכלי</a:t>
            </a:r>
            <a:endParaRPr lang="he-IL" sz="1400" dirty="0"/>
          </a:p>
        </p:txBody>
      </p:sp>
      <p:sp>
        <p:nvSpPr>
          <p:cNvPr id="19" name="Shape 17"/>
          <p:cNvSpPr/>
          <p:nvPr/>
        </p:nvSpPr>
        <p:spPr>
          <a:xfrm>
            <a:off x="4254703" y="2880360"/>
            <a:ext cx="109728" cy="0"/>
          </a:xfrm>
          <a:prstGeom prst="line">
            <a:avLst/>
          </a:prstGeom>
          <a:noFill/>
          <a:ln w="38100">
            <a:solidFill>
              <a:srgbClr val="C9BEFF"/>
            </a:solidFill>
            <a:prstDash val="solid"/>
          </a:ln>
        </p:spPr>
      </p:sp>
      <p:sp>
        <p:nvSpPr>
          <p:cNvPr id="20" name="Shape 18"/>
          <p:cNvSpPr/>
          <p:nvPr/>
        </p:nvSpPr>
        <p:spPr>
          <a:xfrm>
            <a:off x="4730191" y="2377440"/>
            <a:ext cx="1005840" cy="1005840"/>
          </a:xfrm>
          <a:prstGeom prst="ellipse">
            <a:avLst/>
          </a:prstGeom>
          <a:solidFill>
            <a:srgbClr val="6C4CF5"/>
          </a:solidFill>
          <a:ln w="12700">
            <a:solidFill>
              <a:srgbClr val="6C4CF5"/>
            </a:solidFill>
            <a:prstDash val="solid"/>
          </a:ln>
        </p:spPr>
      </p:sp>
      <p:sp>
        <p:nvSpPr>
          <p:cNvPr id="21" name="Text 19"/>
          <p:cNvSpPr/>
          <p:nvPr/>
        </p:nvSpPr>
        <p:spPr>
          <a:xfrm>
            <a:off x="4730191" y="2377440"/>
            <a:ext cx="1005840" cy="1005840"/>
          </a:xfrm>
          <a:prstGeom prst="rect">
            <a:avLst/>
          </a:prstGeom>
          <a:noFill/>
          <a:ln/>
        </p:spPr>
        <p:txBody>
          <a:bodyPr wrap="square" lIns="0" tIns="0" rIns="0" bIns="0" rtlCol="0" anchor="ctr"/>
          <a:lstStyle/>
          <a:p>
            <a:pPr algn="ctr" indent="0" marL="0" rtl="1">
              <a:buNone/>
            </a:pPr>
            <a:r>
              <a:rPr lang="en-US" sz="3080" dirty="0">
                <a:solidFill>
                  <a:srgbClr val="FFFFFF"/>
                </a:solidFill>
                <a:latin typeface="Secular One" pitchFamily="34" charset="0"/>
                <a:ea typeface="Secular One" pitchFamily="34" charset="-122"/>
                <a:cs typeface="Secular One" pitchFamily="34" charset="-120"/>
              </a:rPr>
              <a:t>4</a:t>
            </a:r>
            <a:endParaRPr lang="en-US" sz="3080" dirty="0"/>
          </a:p>
        </p:txBody>
      </p:sp>
      <p:sp>
        <p:nvSpPr>
          <p:cNvPr id="22" name="Text 20"/>
          <p:cNvSpPr/>
          <p:nvPr/>
        </p:nvSpPr>
        <p:spPr>
          <a:xfrm>
            <a:off x="4364431" y="3566160"/>
            <a:ext cx="173736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פרומפטים</a:t>
            </a:r>
            <a:endParaRPr lang="he-IL" sz="1900" dirty="0"/>
          </a:p>
        </p:txBody>
      </p:sp>
      <p:sp>
        <p:nvSpPr>
          <p:cNvPr id="23" name="Text 21"/>
          <p:cNvSpPr/>
          <p:nvPr/>
        </p:nvSpPr>
        <p:spPr>
          <a:xfrm>
            <a:off x="4364431" y="4069080"/>
            <a:ext cx="173736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בקשות מוכנות להעתקה</a:t>
            </a:r>
            <a:endParaRPr lang="he-IL" sz="1400" dirty="0"/>
          </a:p>
        </p:txBody>
      </p:sp>
      <p:sp>
        <p:nvSpPr>
          <p:cNvPr id="24" name="Shape 22"/>
          <p:cNvSpPr/>
          <p:nvPr/>
        </p:nvSpPr>
        <p:spPr>
          <a:xfrm>
            <a:off x="2407615" y="2880360"/>
            <a:ext cx="109728" cy="0"/>
          </a:xfrm>
          <a:prstGeom prst="line">
            <a:avLst/>
          </a:prstGeom>
          <a:noFill/>
          <a:ln w="38100">
            <a:solidFill>
              <a:srgbClr val="C9BEFF"/>
            </a:solidFill>
            <a:prstDash val="solid"/>
          </a:ln>
        </p:spPr>
      </p:sp>
      <p:sp>
        <p:nvSpPr>
          <p:cNvPr id="25" name="Shape 23"/>
          <p:cNvSpPr/>
          <p:nvPr/>
        </p:nvSpPr>
        <p:spPr>
          <a:xfrm>
            <a:off x="2883103" y="2377440"/>
            <a:ext cx="1005840" cy="1005840"/>
          </a:xfrm>
          <a:prstGeom prst="ellipse">
            <a:avLst/>
          </a:prstGeom>
          <a:solidFill>
            <a:srgbClr val="FF7A59"/>
          </a:solidFill>
          <a:ln w="12700">
            <a:solidFill>
              <a:srgbClr val="FF7A59"/>
            </a:solidFill>
            <a:prstDash val="solid"/>
          </a:ln>
        </p:spPr>
      </p:sp>
      <p:sp>
        <p:nvSpPr>
          <p:cNvPr id="26" name="Text 24"/>
          <p:cNvSpPr/>
          <p:nvPr/>
        </p:nvSpPr>
        <p:spPr>
          <a:xfrm>
            <a:off x="2883103" y="2377440"/>
            <a:ext cx="1005840" cy="1005840"/>
          </a:xfrm>
          <a:prstGeom prst="rect">
            <a:avLst/>
          </a:prstGeom>
          <a:noFill/>
          <a:ln/>
        </p:spPr>
        <p:txBody>
          <a:bodyPr wrap="square" lIns="0" tIns="0" rIns="0" bIns="0" rtlCol="0" anchor="ctr"/>
          <a:lstStyle/>
          <a:p>
            <a:pPr algn="ctr" indent="0" marL="0" rtl="1">
              <a:buNone/>
            </a:pPr>
            <a:r>
              <a:rPr lang="en-US" sz="3080" dirty="0">
                <a:solidFill>
                  <a:srgbClr val="FFFFFF"/>
                </a:solidFill>
                <a:latin typeface="Secular One" pitchFamily="34" charset="0"/>
                <a:ea typeface="Secular One" pitchFamily="34" charset="-122"/>
                <a:cs typeface="Secular One" pitchFamily="34" charset="-120"/>
              </a:rPr>
              <a:t>5</a:t>
            </a:r>
            <a:endParaRPr lang="en-US" sz="3080" dirty="0"/>
          </a:p>
        </p:txBody>
      </p:sp>
      <p:sp>
        <p:nvSpPr>
          <p:cNvPr id="27" name="Text 25"/>
          <p:cNvSpPr/>
          <p:nvPr/>
        </p:nvSpPr>
        <p:spPr>
          <a:xfrm>
            <a:off x="2517343" y="3566160"/>
            <a:ext cx="173736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FF7A59"/>
                </a:solidFill>
                <a:latin typeface="Secular One" pitchFamily="34" charset="0"/>
                <a:ea typeface="Secular One" pitchFamily="34" charset="-122"/>
                <a:cs typeface="Secular One" pitchFamily="34" charset="-120"/>
              </a:rPr>
              <a:t>עשיתי משהו!</a:t>
            </a:r>
            <a:endParaRPr lang="he-IL" sz="1900" dirty="0"/>
          </a:p>
        </p:txBody>
      </p:sp>
      <p:sp>
        <p:nvSpPr>
          <p:cNvPr id="28" name="Text 26"/>
          <p:cNvSpPr/>
          <p:nvPr/>
        </p:nvSpPr>
        <p:spPr>
          <a:xfrm>
            <a:off x="2517343" y="4069080"/>
            <a:ext cx="173736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תוצר אמיתי משלכם</a:t>
            </a:r>
            <a:endParaRPr lang="he-IL" sz="1400" dirty="0"/>
          </a:p>
        </p:txBody>
      </p:sp>
      <p:sp>
        <p:nvSpPr>
          <p:cNvPr id="29" name="Shape 27"/>
          <p:cNvSpPr/>
          <p:nvPr/>
        </p:nvSpPr>
        <p:spPr>
          <a:xfrm>
            <a:off x="1036015" y="2377440"/>
            <a:ext cx="1005840" cy="1005840"/>
          </a:xfrm>
          <a:prstGeom prst="ellipse">
            <a:avLst/>
          </a:prstGeom>
          <a:solidFill>
            <a:srgbClr val="6C4CF5"/>
          </a:solidFill>
          <a:ln w="12700">
            <a:solidFill>
              <a:srgbClr val="6C4CF5"/>
            </a:solidFill>
            <a:prstDash val="solid"/>
          </a:ln>
        </p:spPr>
      </p:sp>
      <p:sp>
        <p:nvSpPr>
          <p:cNvPr id="30" name="Text 28"/>
          <p:cNvSpPr/>
          <p:nvPr/>
        </p:nvSpPr>
        <p:spPr>
          <a:xfrm>
            <a:off x="1036015" y="2377440"/>
            <a:ext cx="1005840" cy="1005840"/>
          </a:xfrm>
          <a:prstGeom prst="rect">
            <a:avLst/>
          </a:prstGeom>
          <a:noFill/>
          <a:ln/>
        </p:spPr>
        <p:txBody>
          <a:bodyPr wrap="square" lIns="0" tIns="0" rIns="0" bIns="0" rtlCol="0" anchor="ctr"/>
          <a:lstStyle/>
          <a:p>
            <a:pPr algn="ctr" indent="0" marL="0" rtl="1">
              <a:buNone/>
            </a:pPr>
            <a:r>
              <a:rPr lang="en-US" sz="3080" dirty="0">
                <a:solidFill>
                  <a:srgbClr val="FFFFFF"/>
                </a:solidFill>
                <a:latin typeface="Secular One" pitchFamily="34" charset="0"/>
                <a:ea typeface="Secular One" pitchFamily="34" charset="-122"/>
                <a:cs typeface="Secular One" pitchFamily="34" charset="-120"/>
              </a:rPr>
              <a:t>6</a:t>
            </a:r>
            <a:endParaRPr lang="en-US" sz="3080" dirty="0"/>
          </a:p>
        </p:txBody>
      </p:sp>
      <p:sp>
        <p:nvSpPr>
          <p:cNvPr id="31" name="Text 29"/>
          <p:cNvSpPr/>
          <p:nvPr/>
        </p:nvSpPr>
        <p:spPr>
          <a:xfrm>
            <a:off x="670255" y="3566160"/>
            <a:ext cx="173736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בוחן קצר</a:t>
            </a:r>
            <a:endParaRPr lang="he-IL" sz="1900" dirty="0"/>
          </a:p>
        </p:txBody>
      </p:sp>
      <p:sp>
        <p:nvSpPr>
          <p:cNvPr id="32" name="Text 30"/>
          <p:cNvSpPr/>
          <p:nvPr/>
        </p:nvSpPr>
        <p:spPr>
          <a:xfrm>
            <a:off x="670255" y="4069080"/>
            <a:ext cx="173736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3 שאלות לחיזוק</a:t>
            </a:r>
            <a:endParaRPr lang="he-IL" sz="1400" dirty="0"/>
          </a:p>
        </p:txBody>
      </p:sp>
      <p:sp>
        <p:nvSpPr>
          <p:cNvPr id="33" name="Shape 31"/>
          <p:cNvSpPr/>
          <p:nvPr/>
        </p:nvSpPr>
        <p:spPr>
          <a:xfrm>
            <a:off x="548640" y="5166360"/>
            <a:ext cx="11094415" cy="822960"/>
          </a:xfrm>
          <a:prstGeom prst="roundRect">
            <a:avLst>
              <a:gd name="adj" fmla="val 16667"/>
            </a:avLst>
          </a:prstGeom>
          <a:solidFill>
            <a:srgbClr val="FFE3DA"/>
          </a:solidFill>
          <a:ln w="12700">
            <a:solidFill>
              <a:srgbClr val="FFE3DA"/>
            </a:solidFill>
            <a:prstDash val="solid"/>
          </a:ln>
        </p:spPr>
      </p:sp>
      <p:sp>
        <p:nvSpPr>
          <p:cNvPr id="34" name="Text 32"/>
          <p:cNvSpPr/>
          <p:nvPr/>
        </p:nvSpPr>
        <p:spPr>
          <a:xfrm>
            <a:off x="822960" y="5166360"/>
            <a:ext cx="10545775" cy="822960"/>
          </a:xfrm>
          <a:prstGeom prst="rect">
            <a:avLst/>
          </a:prstGeom>
          <a:noFill/>
          <a:ln/>
        </p:spPr>
        <p:txBody>
          <a:bodyPr wrap="square" lIns="0" tIns="0" rIns="0" bIns="0" rtlCol="0" anchor="ctr"/>
          <a:lstStyle/>
          <a:p>
            <a:pPr rtl="1" algn="ctr" indent="0" marL="0">
              <a:spcAft>
                <a:spcPts val="400"/>
              </a:spcAft>
              <a:buNone/>
            </a:pPr>
            <a:r>
              <a:rPr lang="he-IL" altLang="en-US" sz="1700" b="1" dirty="0">
                <a:solidFill>
                  <a:srgbClr val="B23A17"/>
                </a:solidFill>
                <a:latin typeface="IBM Plex Sans Hebrew" pitchFamily="34" charset="0"/>
                <a:ea typeface="IBM Plex Sans Hebrew" pitchFamily="34" charset="-122"/>
                <a:cs typeface="IBM Plex Sans Hebrew" pitchFamily="34" charset="-120"/>
              </a:rPr>
              <a:t>בכל יום יוצאים עם משהו ביד: ברכה, טבלה, תמונה, שיר, סרטון, דף אינטרנט. ככה רואים התקדמות.</a:t>
            </a:r>
            <a:endParaRPr lang="he-IL" sz="1700" dirty="0"/>
          </a:p>
        </p:txBody>
      </p:sp>
      <p:sp>
        <p:nvSpPr>
          <p:cNvPr id="35"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6C4CF5"/>
        </a:solidFill>
      </p:bgPr>
    </p:bg>
    <p:spTree>
      <p:nvGrpSpPr>
        <p:cNvPr id="1" name=""/>
        <p:cNvGrpSpPr/>
        <p:nvPr/>
      </p:nvGrpSpPr>
      <p:grpSpPr>
        <a:xfrm>
          <a:off x="0" y="0"/>
          <a:ext cx="0" cy="0"/>
          <a:chOff x="0" y="0"/>
          <a:chExt cx="0" cy="0"/>
        </a:xfrm>
      </p:grpSpPr>
      <p:pic>
        <p:nvPicPr>
          <p:cNvPr id="2" name="Image 0" descr="/workspace/courses/beginner-he/illustrations/hero.png">    </p:cNvPr>
          <p:cNvPicPr>
            <a:picLocks noChangeAspect="1"/>
          </p:cNvPicPr>
          <p:nvPr/>
        </p:nvPicPr>
        <p:blipFill>
          <a:blip r:embed="rId1"/>
          <a:stretch>
            <a:fillRect/>
          </a:stretch>
        </p:blipFill>
        <p:spPr>
          <a:xfrm>
            <a:off x="457200" y="822960"/>
            <a:ext cx="6035040" cy="4526280"/>
          </a:xfrm>
          <a:prstGeom prst="rect">
            <a:avLst/>
          </a:prstGeom>
        </p:spPr>
      </p:pic>
      <p:sp>
        <p:nvSpPr>
          <p:cNvPr id="3" name="Text 0"/>
          <p:cNvSpPr/>
          <p:nvPr/>
        </p:nvSpPr>
        <p:spPr>
          <a:xfrm>
            <a:off x="6675120" y="1188720"/>
            <a:ext cx="4937760" cy="548640"/>
          </a:xfrm>
          <a:prstGeom prst="rect">
            <a:avLst/>
          </a:prstGeom>
          <a:noFill/>
          <a:ln/>
        </p:spPr>
        <p:txBody>
          <a:bodyPr wrap="square" lIns="0" tIns="0" rIns="0" bIns="0" rtlCol="0" anchor="t"/>
          <a:lstStyle/>
          <a:p>
            <a:pPr rtl="1" algn="r" indent="0" marL="0">
              <a:spcAft>
                <a:spcPts val="400"/>
              </a:spcAft>
              <a:buNone/>
            </a:pPr>
            <a:r>
              <a:rPr lang="he-IL" altLang="en-US" sz="2400" dirty="0">
                <a:solidFill>
                  <a:srgbClr val="FFC547"/>
                </a:solidFill>
                <a:latin typeface="Secular One" pitchFamily="34" charset="0"/>
                <a:ea typeface="Secular One" pitchFamily="34" charset="-122"/>
                <a:cs typeface="Secular One" pitchFamily="34" charset="-120"/>
              </a:rPr>
              <a:t>שבוע 1</a:t>
            </a:r>
            <a:endParaRPr lang="he-IL" sz="2400" dirty="0"/>
          </a:p>
        </p:txBody>
      </p:sp>
      <p:sp>
        <p:nvSpPr>
          <p:cNvPr id="4" name="Text 1"/>
          <p:cNvSpPr/>
          <p:nvPr/>
        </p:nvSpPr>
        <p:spPr>
          <a:xfrm>
            <a:off x="6675120" y="1737360"/>
            <a:ext cx="4937760" cy="1097280"/>
          </a:xfrm>
          <a:prstGeom prst="rect">
            <a:avLst/>
          </a:prstGeom>
          <a:noFill/>
          <a:ln/>
        </p:spPr>
        <p:txBody>
          <a:bodyPr wrap="square" lIns="0" tIns="0" rIns="0" bIns="0" rtlCol="0" anchor="ctr"/>
          <a:lstStyle/>
          <a:p>
            <a:pPr rtl="1" algn="r" indent="0" marL="0">
              <a:spcAft>
                <a:spcPts val="400"/>
              </a:spcAft>
              <a:buNone/>
            </a:pPr>
            <a:r>
              <a:rPr lang="he-IL" altLang="en-US" sz="4600" dirty="0">
                <a:solidFill>
                  <a:srgbClr val="FFFFFF"/>
                </a:solidFill>
                <a:latin typeface="Secular One" pitchFamily="34" charset="0"/>
                <a:ea typeface="Secular One" pitchFamily="34" charset="-122"/>
                <a:cs typeface="Secular One" pitchFamily="34" charset="-120"/>
              </a:rPr>
              <a:t>נעים להכיר</a:t>
            </a:r>
            <a:endParaRPr lang="he-IL" sz="4600" dirty="0"/>
          </a:p>
        </p:txBody>
      </p:sp>
      <p:sp>
        <p:nvSpPr>
          <p:cNvPr id="5" name="Text 2"/>
          <p:cNvSpPr/>
          <p:nvPr/>
        </p:nvSpPr>
        <p:spPr>
          <a:xfrm>
            <a:off x="6675120" y="2926080"/>
            <a:ext cx="4937760" cy="822960"/>
          </a:xfrm>
          <a:prstGeom prst="rect">
            <a:avLst/>
          </a:prstGeom>
          <a:noFill/>
          <a:ln/>
        </p:spPr>
        <p:txBody>
          <a:bodyPr wrap="square" lIns="0" tIns="0" rIns="0" bIns="0" rtlCol="0" anchor="t"/>
          <a:lstStyle/>
          <a:p>
            <a:pPr rtl="1" algn="r" indent="0" marL="0">
              <a:spcAft>
                <a:spcPts val="400"/>
              </a:spcAft>
              <a:buNone/>
            </a:pPr>
            <a:r>
              <a:rPr lang="he-IL" altLang="en-US" sz="1700" dirty="0">
                <a:solidFill>
                  <a:srgbClr val="EDE9FF"/>
                </a:solidFill>
                <a:latin typeface="IBM Plex Sans Hebrew" pitchFamily="34" charset="0"/>
                <a:ea typeface="IBM Plex Sans Hebrew" pitchFamily="34" charset="-122"/>
                <a:cs typeface="IBM Plex Sans Hebrew" pitchFamily="34" charset="-120"/>
              </a:rPr>
              <a:t>מורידים את הפחד ומדברים עם AI בפעם הראשונה</a:t>
            </a:r>
            <a:endParaRPr lang="he-IL" sz="1700" dirty="0"/>
          </a:p>
        </p:txBody>
      </p:sp>
      <p:sp>
        <p:nvSpPr>
          <p:cNvPr id="6" name="Text 3"/>
          <p:cNvSpPr/>
          <p:nvPr/>
        </p:nvSpPr>
        <p:spPr>
          <a:xfrm>
            <a:off x="6675120" y="3886200"/>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 · מה זה בכלל AI?</a:t>
            </a:r>
            <a:endParaRPr lang="he-IL" sz="1500" dirty="0"/>
          </a:p>
        </p:txBody>
      </p:sp>
      <p:sp>
        <p:nvSpPr>
          <p:cNvPr id="7" name="Text 4"/>
          <p:cNvSpPr/>
          <p:nvPr/>
        </p:nvSpPr>
        <p:spPr>
          <a:xfrm>
            <a:off x="6675120" y="4325112"/>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2 · פותחים חשבון ומדברים</a:t>
            </a:r>
            <a:endParaRPr lang="he-IL" sz="1500" dirty="0"/>
          </a:p>
        </p:txBody>
      </p:sp>
      <p:sp>
        <p:nvSpPr>
          <p:cNvPr id="8" name="Text 5"/>
          <p:cNvSpPr/>
          <p:nvPr/>
        </p:nvSpPr>
        <p:spPr>
          <a:xfrm>
            <a:off x="6675120" y="4764024"/>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3 · אומנות הבקשה</a:t>
            </a:r>
            <a:endParaRPr lang="he-IL" sz="1500" dirty="0"/>
          </a:p>
        </p:txBody>
      </p:sp>
      <p:sp>
        <p:nvSpPr>
          <p:cNvPr id="9" name="Text 6"/>
          <p:cNvSpPr/>
          <p:nvPr/>
        </p:nvSpPr>
        <p:spPr>
          <a:xfrm>
            <a:off x="6675120" y="5202936"/>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4 · איך המחשב "לומד"?</a:t>
            </a:r>
            <a:endParaRPr lang="he-IL" sz="1500" dirty="0"/>
          </a:p>
        </p:txBody>
      </p:sp>
      <p:sp>
        <p:nvSpPr>
          <p:cNvPr id="10" name="Text 7"/>
          <p:cNvSpPr/>
          <p:nvPr/>
        </p:nvSpPr>
        <p:spPr>
          <a:xfrm>
            <a:off x="6675120" y="5641848"/>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5 · AI טועה, ובודקים</a:t>
            </a:r>
            <a:endParaRPr lang="he-IL"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"AI" הוא שם כללי, כמו המילה "רכב"</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כמו שטויוטה וקיה מייצרות רכבים, OpenAI ו-Google מייצרות עוזרי AI</a:t>
            </a:r>
            <a:endParaRPr lang="he-IL" sz="1600" dirty="0"/>
          </a:p>
        </p:txBody>
      </p:sp>
      <p:pic>
        <p:nvPicPr>
          <p:cNvPr id="4" name="Image 0" descr="/workspace/courses/beginner-he/illustrations/categories.png">    </p:cNvPr>
          <p:cNvPicPr>
            <a:picLocks noChangeAspect="1"/>
          </p:cNvPicPr>
          <p:nvPr/>
        </p:nvPicPr>
        <p:blipFill>
          <a:blip r:embed="rId1"/>
          <a:stretch>
            <a:fillRect/>
          </a:stretch>
        </p:blipFill>
        <p:spPr>
          <a:xfrm>
            <a:off x="274320" y="1417320"/>
            <a:ext cx="5120640" cy="3840480"/>
          </a:xfrm>
          <a:prstGeom prst="rect">
            <a:avLst/>
          </a:prstGeom>
        </p:spPr>
      </p:pic>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577840" y="1920240"/>
          <a:ext cx="6062472" cy="914400"/>
        </p:xfrm>
        <a:graphic>
          <a:graphicData uri="http://schemas.openxmlformats.org/drawingml/2006/table">
            <a:tbl>
              <a:tblPr/>
              <a:tblGrid>
                <a:gridCol w="1627632"/>
                <a:gridCol w="2057400"/>
                <a:gridCol w="2377440"/>
              </a:tblGrid>
              <a:tr h="0">
                <a:tc>
                  <a:txBody>
                    <a:bodyPr/>
                    <a:lstStyle/>
                    <a:p>
                      <a:pPr rtl="1" algn="r" indent="0" marL="0">
                        <a:buNone/>
                      </a:pPr>
                      <a:r>
                        <a:rPr lang="he-IL" altLang="en-US" sz="1250" b="1" dirty="0">
                          <a:solidFill>
                            <a:srgbClr val="FFFFFF"/>
                          </a:solidFill>
                          <a:latin typeface="IBM Plex Sans Hebrew" pitchFamily="34" charset="0"/>
                          <a:ea typeface="IBM Plex Sans Hebrew" pitchFamily="34" charset="-122"/>
                          <a:cs typeface="IBM Plex Sans Hebrew" pitchFamily="34" charset="-120"/>
                        </a:rPr>
                        <a:t>דוגמאות</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250" b="1" dirty="0">
                          <a:solidFill>
                            <a:srgbClr val="FFFFFF"/>
                          </a:solidFill>
                          <a:latin typeface="IBM Plex Sans Hebrew" pitchFamily="34" charset="0"/>
                          <a:ea typeface="IBM Plex Sans Hebrew" pitchFamily="34" charset="-122"/>
                          <a:cs typeface="IBM Plex Sans Hebrew" pitchFamily="34" charset="-120"/>
                        </a:rPr>
                        <a:t>מה הוא עושה</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250" b="1" dirty="0">
                          <a:solidFill>
                            <a:srgbClr val="FFFFFF"/>
                          </a:solidFill>
                          <a:latin typeface="IBM Plex Sans Hebrew" pitchFamily="34" charset="0"/>
                          <a:ea typeface="IBM Plex Sans Hebrew" pitchFamily="34" charset="-122"/>
                          <a:cs typeface="IBM Plex Sans Hebrew" pitchFamily="34" charset="-120"/>
                        </a:rPr>
                        <a:t>סוג AI</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ChatGPT, Gemini, Claude, Grok</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עונה, כותב, מסכם, מתרגם</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משוחח וכותב</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בתוך הצ'אטים, Canva</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תמונות מתיאור במילים</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מצייר</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ElevenLabs, Suno</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הקראה ושירים</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מדבר ושר</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Veo, Grok Imagine, Runway</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סרטונים קצרים</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מסריט</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Perplexity, Deep Research</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תשובות עם מקורות</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מחפש וחוקר</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Canvas, Artifacts</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דפי אינטרנט קטנים</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כותב קוד</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9"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ארבעה עוזרי שיחה, כולם עם גרסה חינמית</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יום 2: פותחים חשבון אחד או שניים. לא צריך כרטיס אשראי.</a:t>
            </a:r>
            <a:endParaRPr lang="he-IL" sz="1600" dirty="0"/>
          </a:p>
        </p:txBody>
      </p:sp>
      <p:sp>
        <p:nvSpPr>
          <p:cNvPr id="4" name="Shape 2"/>
          <p:cNvSpPr/>
          <p:nvPr/>
        </p:nvSpPr>
        <p:spPr>
          <a:xfrm>
            <a:off x="8963863" y="1965960"/>
            <a:ext cx="2606040" cy="3566160"/>
          </a:xfrm>
          <a:prstGeom prst="roundRect">
            <a:avLst>
              <a:gd name="adj" fmla="val 5263"/>
            </a:avLst>
          </a:prstGeom>
          <a:solidFill>
            <a:srgbClr val="FFFFFF"/>
          </a:solidFill>
          <a:ln w="15875">
            <a:solidFill>
              <a:srgbClr val="E7E2F7"/>
            </a:solidFill>
            <a:prstDash val="solid"/>
          </a:ln>
        </p:spPr>
      </p:sp>
      <p:sp>
        <p:nvSpPr>
          <p:cNvPr id="5" name="Shape 3"/>
          <p:cNvSpPr/>
          <p:nvPr/>
        </p:nvSpPr>
        <p:spPr>
          <a:xfrm>
            <a:off x="8963863" y="1965960"/>
            <a:ext cx="2606040" cy="128016"/>
          </a:xfrm>
          <a:prstGeom prst="rect">
            <a:avLst/>
          </a:prstGeom>
          <a:solidFill>
            <a:srgbClr val="2EC4B6"/>
          </a:solidFill>
          <a:ln w="12700">
            <a:solidFill>
              <a:srgbClr val="2EC4B6"/>
            </a:solidFill>
            <a:prstDash val="solid"/>
          </a:ln>
        </p:spPr>
      </p:sp>
      <p:sp>
        <p:nvSpPr>
          <p:cNvPr id="6" name="Text 4"/>
          <p:cNvSpPr/>
          <p:nvPr/>
        </p:nvSpPr>
        <p:spPr>
          <a:xfrm>
            <a:off x="9192463" y="2286000"/>
            <a:ext cx="2148840" cy="548640"/>
          </a:xfrm>
          <a:prstGeom prst="rect">
            <a:avLst/>
          </a:prstGeom>
          <a:noFill/>
          <a:ln/>
        </p:spPr>
        <p:txBody>
          <a:bodyPr wrap="square" lIns="0" tIns="0" rIns="0" bIns="0" rtlCol="0" anchor="t"/>
          <a:lstStyle/>
          <a:p>
            <a:pPr rtl="1" algn="r" indent="0" marL="0">
              <a:spcAft>
                <a:spcPts val="400"/>
              </a:spcAft>
              <a:buNone/>
            </a:pPr>
            <a:r>
              <a:rPr lang="he-IL" altLang="en-US" sz="2800" dirty="0">
                <a:solidFill>
                  <a:srgbClr val="2EC4B6"/>
                </a:solidFill>
                <a:latin typeface="Secular One" pitchFamily="34" charset="0"/>
                <a:ea typeface="Secular One" pitchFamily="34" charset="-122"/>
                <a:cs typeface="Secular One" pitchFamily="34" charset="-120"/>
              </a:rPr>
              <a:t>ChatGPT</a:t>
            </a:r>
            <a:endParaRPr lang="he-IL" sz="2800" dirty="0"/>
          </a:p>
        </p:txBody>
      </p:sp>
      <p:sp>
        <p:nvSpPr>
          <p:cNvPr id="7" name="Text 5"/>
          <p:cNvSpPr/>
          <p:nvPr/>
        </p:nvSpPr>
        <p:spPr>
          <a:xfrm>
            <a:off x="9192463" y="2834640"/>
            <a:ext cx="2148840" cy="365760"/>
          </a:xfrm>
          <a:prstGeom prst="rect">
            <a:avLst/>
          </a:prstGeom>
          <a:noFill/>
          <a:ln/>
        </p:spPr>
        <p:txBody>
          <a:bodyPr wrap="square" lIns="0" tIns="0" rIns="0" bIns="0" rtlCol="0" anchor="t"/>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של OpenAI</a:t>
            </a:r>
            <a:endParaRPr lang="he-IL" sz="1400" dirty="0"/>
          </a:p>
        </p:txBody>
      </p:sp>
      <p:sp>
        <p:nvSpPr>
          <p:cNvPr id="8" name="Shape 6"/>
          <p:cNvSpPr/>
          <p:nvPr/>
        </p:nvSpPr>
        <p:spPr>
          <a:xfrm>
            <a:off x="9192463" y="3337560"/>
            <a:ext cx="2148840" cy="384048"/>
          </a:xfrm>
          <a:prstGeom prst="roundRect">
            <a:avLst>
              <a:gd name="adj" fmla="val 50000"/>
            </a:avLst>
          </a:prstGeom>
          <a:solidFill>
            <a:srgbClr val="F1EDFF"/>
          </a:solidFill>
          <a:ln w="12700">
            <a:solidFill>
              <a:srgbClr val="F1EDFF"/>
            </a:solidFill>
            <a:prstDash val="solid"/>
          </a:ln>
        </p:spPr>
      </p:sp>
      <p:sp>
        <p:nvSpPr>
          <p:cNvPr id="9" name="Text 7"/>
          <p:cNvSpPr/>
          <p:nvPr/>
        </p:nvSpPr>
        <p:spPr>
          <a:xfrm>
            <a:off x="9192463" y="3337560"/>
            <a:ext cx="2148840" cy="384048"/>
          </a:xfrm>
          <a:prstGeom prst="rect">
            <a:avLst/>
          </a:prstGeom>
          <a:noFill/>
          <a:ln/>
        </p:spPr>
        <p:txBody>
          <a:bodyPr wrap="square" lIns="0" tIns="0" rIns="0" bIns="0" rtlCol="0" anchor="ctr"/>
          <a:lstStyle/>
          <a:p>
            <a:pPr rtl="1" algn="ctr" indent="0" marL="0">
              <a:buNone/>
            </a:pPr>
            <a:r>
              <a:rPr lang="he-IL" altLang="en-US" sz="1300" b="1" dirty="0">
                <a:solidFill>
                  <a:srgbClr val="1F1A3D"/>
                </a:solidFill>
                <a:latin typeface="IBM Plex Sans Hebrew" pitchFamily="34" charset="0"/>
                <a:ea typeface="IBM Plex Sans Hebrew" pitchFamily="34" charset="-122"/>
                <a:cs typeface="IBM Plex Sans Hebrew" pitchFamily="34" charset="-120"/>
              </a:rPr>
              <a:t>chatgpt.com</a:t>
            </a:r>
            <a:endParaRPr lang="he-IL" sz="1300" dirty="0"/>
          </a:p>
        </p:txBody>
      </p:sp>
      <p:sp>
        <p:nvSpPr>
          <p:cNvPr id="10" name="Text 8"/>
          <p:cNvSpPr/>
          <p:nvPr/>
        </p:nvSpPr>
        <p:spPr>
          <a:xfrm>
            <a:off x="9192463" y="3931920"/>
            <a:ext cx="2148840" cy="146304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Sign up ← Google / Apple / מייל ← אימות ← שם ותאריך לידה</a:t>
            </a:r>
            <a:endParaRPr lang="he-IL" sz="1450" dirty="0"/>
          </a:p>
        </p:txBody>
      </p:sp>
      <p:sp>
        <p:nvSpPr>
          <p:cNvPr id="11" name="Shape 9"/>
          <p:cNvSpPr/>
          <p:nvPr/>
        </p:nvSpPr>
        <p:spPr>
          <a:xfrm>
            <a:off x="6193231" y="1965960"/>
            <a:ext cx="2606040" cy="3566160"/>
          </a:xfrm>
          <a:prstGeom prst="roundRect">
            <a:avLst>
              <a:gd name="adj" fmla="val 5263"/>
            </a:avLst>
          </a:prstGeom>
          <a:solidFill>
            <a:srgbClr val="FFFFFF"/>
          </a:solidFill>
          <a:ln w="15875">
            <a:solidFill>
              <a:srgbClr val="E7E2F7"/>
            </a:solidFill>
            <a:prstDash val="solid"/>
          </a:ln>
        </p:spPr>
      </p:sp>
      <p:sp>
        <p:nvSpPr>
          <p:cNvPr id="12" name="Shape 10"/>
          <p:cNvSpPr/>
          <p:nvPr/>
        </p:nvSpPr>
        <p:spPr>
          <a:xfrm>
            <a:off x="6193231" y="1965960"/>
            <a:ext cx="2606040" cy="128016"/>
          </a:xfrm>
          <a:prstGeom prst="rect">
            <a:avLst/>
          </a:prstGeom>
          <a:solidFill>
            <a:srgbClr val="6C4CF5"/>
          </a:solidFill>
          <a:ln w="12700">
            <a:solidFill>
              <a:srgbClr val="6C4CF5"/>
            </a:solidFill>
            <a:prstDash val="solid"/>
          </a:ln>
        </p:spPr>
      </p:sp>
      <p:sp>
        <p:nvSpPr>
          <p:cNvPr id="13" name="Text 11"/>
          <p:cNvSpPr/>
          <p:nvPr/>
        </p:nvSpPr>
        <p:spPr>
          <a:xfrm>
            <a:off x="6421831" y="2286000"/>
            <a:ext cx="2148840" cy="548640"/>
          </a:xfrm>
          <a:prstGeom prst="rect">
            <a:avLst/>
          </a:prstGeom>
          <a:noFill/>
          <a:ln/>
        </p:spPr>
        <p:txBody>
          <a:bodyPr wrap="square" lIns="0" tIns="0" rIns="0" bIns="0" rtlCol="0" anchor="t"/>
          <a:lstStyle/>
          <a:p>
            <a:pPr rtl="1" algn="r" indent="0" marL="0">
              <a:spcAft>
                <a:spcPts val="400"/>
              </a:spcAft>
              <a:buNone/>
            </a:pPr>
            <a:r>
              <a:rPr lang="he-IL" altLang="en-US" sz="2800" dirty="0">
                <a:solidFill>
                  <a:srgbClr val="6C4CF5"/>
                </a:solidFill>
                <a:latin typeface="Secular One" pitchFamily="34" charset="0"/>
                <a:ea typeface="Secular One" pitchFamily="34" charset="-122"/>
                <a:cs typeface="Secular One" pitchFamily="34" charset="-120"/>
              </a:rPr>
              <a:t>Gemini</a:t>
            </a:r>
            <a:endParaRPr lang="he-IL" sz="2800" dirty="0"/>
          </a:p>
        </p:txBody>
      </p:sp>
      <p:sp>
        <p:nvSpPr>
          <p:cNvPr id="14" name="Text 12"/>
          <p:cNvSpPr/>
          <p:nvPr/>
        </p:nvSpPr>
        <p:spPr>
          <a:xfrm>
            <a:off x="6421831" y="2834640"/>
            <a:ext cx="2148840" cy="365760"/>
          </a:xfrm>
          <a:prstGeom prst="rect">
            <a:avLst/>
          </a:prstGeom>
          <a:noFill/>
          <a:ln/>
        </p:spPr>
        <p:txBody>
          <a:bodyPr wrap="square" lIns="0" tIns="0" rIns="0" bIns="0" rtlCol="0" anchor="t"/>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של Google</a:t>
            </a:r>
            <a:endParaRPr lang="he-IL" sz="1400" dirty="0"/>
          </a:p>
        </p:txBody>
      </p:sp>
      <p:sp>
        <p:nvSpPr>
          <p:cNvPr id="15" name="Shape 13"/>
          <p:cNvSpPr/>
          <p:nvPr/>
        </p:nvSpPr>
        <p:spPr>
          <a:xfrm>
            <a:off x="6421831" y="3337560"/>
            <a:ext cx="2148840" cy="384048"/>
          </a:xfrm>
          <a:prstGeom prst="roundRect">
            <a:avLst>
              <a:gd name="adj" fmla="val 50000"/>
            </a:avLst>
          </a:prstGeom>
          <a:solidFill>
            <a:srgbClr val="F1EDFF"/>
          </a:solidFill>
          <a:ln w="12700">
            <a:solidFill>
              <a:srgbClr val="F1EDFF"/>
            </a:solidFill>
            <a:prstDash val="solid"/>
          </a:ln>
        </p:spPr>
      </p:sp>
      <p:sp>
        <p:nvSpPr>
          <p:cNvPr id="16" name="Text 14"/>
          <p:cNvSpPr/>
          <p:nvPr/>
        </p:nvSpPr>
        <p:spPr>
          <a:xfrm>
            <a:off x="6421831" y="3337560"/>
            <a:ext cx="2148840" cy="384048"/>
          </a:xfrm>
          <a:prstGeom prst="rect">
            <a:avLst/>
          </a:prstGeom>
          <a:noFill/>
          <a:ln/>
        </p:spPr>
        <p:txBody>
          <a:bodyPr wrap="square" lIns="0" tIns="0" rIns="0" bIns="0" rtlCol="0" anchor="ctr"/>
          <a:lstStyle/>
          <a:p>
            <a:pPr rtl="1" algn="ctr" indent="0" marL="0">
              <a:buNone/>
            </a:pPr>
            <a:r>
              <a:rPr lang="he-IL" altLang="en-US" sz="1300" b="1" dirty="0">
                <a:solidFill>
                  <a:srgbClr val="1F1A3D"/>
                </a:solidFill>
                <a:latin typeface="IBM Plex Sans Hebrew" pitchFamily="34" charset="0"/>
                <a:ea typeface="IBM Plex Sans Hebrew" pitchFamily="34" charset="-122"/>
                <a:cs typeface="IBM Plex Sans Hebrew" pitchFamily="34" charset="-120"/>
              </a:rPr>
              <a:t>gemini.google.com</a:t>
            </a:r>
            <a:endParaRPr lang="he-IL" sz="1300" dirty="0"/>
          </a:p>
        </p:txBody>
      </p:sp>
      <p:sp>
        <p:nvSpPr>
          <p:cNvPr id="17" name="Text 15"/>
          <p:cNvSpPr/>
          <p:nvPr/>
        </p:nvSpPr>
        <p:spPr>
          <a:xfrm>
            <a:off x="6421831" y="3931920"/>
            <a:ext cx="2148840" cy="146304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Sign in עם חשבון Google (אותו של Gmail)</a:t>
            </a:r>
            <a:endParaRPr lang="he-IL" sz="1450" dirty="0"/>
          </a:p>
        </p:txBody>
      </p:sp>
      <p:sp>
        <p:nvSpPr>
          <p:cNvPr id="18" name="Shape 16"/>
          <p:cNvSpPr/>
          <p:nvPr/>
        </p:nvSpPr>
        <p:spPr>
          <a:xfrm>
            <a:off x="3422599" y="1965960"/>
            <a:ext cx="2606040" cy="3566160"/>
          </a:xfrm>
          <a:prstGeom prst="roundRect">
            <a:avLst>
              <a:gd name="adj" fmla="val 5263"/>
            </a:avLst>
          </a:prstGeom>
          <a:solidFill>
            <a:srgbClr val="FFFFFF"/>
          </a:solidFill>
          <a:ln w="15875">
            <a:solidFill>
              <a:srgbClr val="E7E2F7"/>
            </a:solidFill>
            <a:prstDash val="solid"/>
          </a:ln>
        </p:spPr>
      </p:sp>
      <p:sp>
        <p:nvSpPr>
          <p:cNvPr id="19" name="Shape 17"/>
          <p:cNvSpPr/>
          <p:nvPr/>
        </p:nvSpPr>
        <p:spPr>
          <a:xfrm>
            <a:off x="3422599" y="1965960"/>
            <a:ext cx="2606040" cy="128016"/>
          </a:xfrm>
          <a:prstGeom prst="rect">
            <a:avLst/>
          </a:prstGeom>
          <a:solidFill>
            <a:srgbClr val="FF7A59"/>
          </a:solidFill>
          <a:ln w="12700">
            <a:solidFill>
              <a:srgbClr val="FF7A59"/>
            </a:solidFill>
            <a:prstDash val="solid"/>
          </a:ln>
        </p:spPr>
      </p:sp>
      <p:sp>
        <p:nvSpPr>
          <p:cNvPr id="20" name="Text 18"/>
          <p:cNvSpPr/>
          <p:nvPr/>
        </p:nvSpPr>
        <p:spPr>
          <a:xfrm>
            <a:off x="3651199" y="2286000"/>
            <a:ext cx="2148840" cy="548640"/>
          </a:xfrm>
          <a:prstGeom prst="rect">
            <a:avLst/>
          </a:prstGeom>
          <a:noFill/>
          <a:ln/>
        </p:spPr>
        <p:txBody>
          <a:bodyPr wrap="square" lIns="0" tIns="0" rIns="0" bIns="0" rtlCol="0" anchor="t"/>
          <a:lstStyle/>
          <a:p>
            <a:pPr rtl="1" algn="r" indent="0" marL="0">
              <a:spcAft>
                <a:spcPts val="400"/>
              </a:spcAft>
              <a:buNone/>
            </a:pPr>
            <a:r>
              <a:rPr lang="he-IL" altLang="en-US" sz="2800" dirty="0">
                <a:solidFill>
                  <a:srgbClr val="FF7A59"/>
                </a:solidFill>
                <a:latin typeface="Secular One" pitchFamily="34" charset="0"/>
                <a:ea typeface="Secular One" pitchFamily="34" charset="-122"/>
                <a:cs typeface="Secular One" pitchFamily="34" charset="-120"/>
              </a:rPr>
              <a:t>Claude</a:t>
            </a:r>
            <a:endParaRPr lang="he-IL" sz="2800" dirty="0"/>
          </a:p>
        </p:txBody>
      </p:sp>
      <p:sp>
        <p:nvSpPr>
          <p:cNvPr id="21" name="Text 19"/>
          <p:cNvSpPr/>
          <p:nvPr/>
        </p:nvSpPr>
        <p:spPr>
          <a:xfrm>
            <a:off x="3651199" y="2834640"/>
            <a:ext cx="2148840" cy="365760"/>
          </a:xfrm>
          <a:prstGeom prst="rect">
            <a:avLst/>
          </a:prstGeom>
          <a:noFill/>
          <a:ln/>
        </p:spPr>
        <p:txBody>
          <a:bodyPr wrap="square" lIns="0" tIns="0" rIns="0" bIns="0" rtlCol="0" anchor="t"/>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של Anthropic</a:t>
            </a:r>
            <a:endParaRPr lang="he-IL" sz="1400" dirty="0"/>
          </a:p>
        </p:txBody>
      </p:sp>
      <p:sp>
        <p:nvSpPr>
          <p:cNvPr id="22" name="Shape 20"/>
          <p:cNvSpPr/>
          <p:nvPr/>
        </p:nvSpPr>
        <p:spPr>
          <a:xfrm>
            <a:off x="3651199" y="3337560"/>
            <a:ext cx="2148840" cy="384048"/>
          </a:xfrm>
          <a:prstGeom prst="roundRect">
            <a:avLst>
              <a:gd name="adj" fmla="val 50000"/>
            </a:avLst>
          </a:prstGeom>
          <a:solidFill>
            <a:srgbClr val="F1EDFF"/>
          </a:solidFill>
          <a:ln w="12700">
            <a:solidFill>
              <a:srgbClr val="F1EDFF"/>
            </a:solidFill>
            <a:prstDash val="solid"/>
          </a:ln>
        </p:spPr>
      </p:sp>
      <p:sp>
        <p:nvSpPr>
          <p:cNvPr id="23" name="Text 21"/>
          <p:cNvSpPr/>
          <p:nvPr/>
        </p:nvSpPr>
        <p:spPr>
          <a:xfrm>
            <a:off x="3651199" y="3337560"/>
            <a:ext cx="2148840" cy="384048"/>
          </a:xfrm>
          <a:prstGeom prst="rect">
            <a:avLst/>
          </a:prstGeom>
          <a:noFill/>
          <a:ln/>
        </p:spPr>
        <p:txBody>
          <a:bodyPr wrap="square" lIns="0" tIns="0" rIns="0" bIns="0" rtlCol="0" anchor="ctr"/>
          <a:lstStyle/>
          <a:p>
            <a:pPr rtl="1" algn="ctr" indent="0" marL="0">
              <a:buNone/>
            </a:pPr>
            <a:r>
              <a:rPr lang="he-IL" altLang="en-US" sz="1300" b="1" dirty="0">
                <a:solidFill>
                  <a:srgbClr val="1F1A3D"/>
                </a:solidFill>
                <a:latin typeface="IBM Plex Sans Hebrew" pitchFamily="34" charset="0"/>
                <a:ea typeface="IBM Plex Sans Hebrew" pitchFamily="34" charset="-122"/>
                <a:cs typeface="IBM Plex Sans Hebrew" pitchFamily="34" charset="-120"/>
              </a:rPr>
              <a:t>claude.ai</a:t>
            </a:r>
            <a:endParaRPr lang="he-IL" sz="1300" dirty="0"/>
          </a:p>
        </p:txBody>
      </p:sp>
      <p:sp>
        <p:nvSpPr>
          <p:cNvPr id="24" name="Text 22"/>
          <p:cNvSpPr/>
          <p:nvPr/>
        </p:nvSpPr>
        <p:spPr>
          <a:xfrm>
            <a:off x="3651199" y="3931920"/>
            <a:ext cx="2148840" cy="146304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הרשמה עם Google או מייל; ייתכן אימות טלפון</a:t>
            </a:r>
            <a:endParaRPr lang="he-IL" sz="1450" dirty="0"/>
          </a:p>
        </p:txBody>
      </p:sp>
      <p:sp>
        <p:nvSpPr>
          <p:cNvPr id="25" name="Shape 23"/>
          <p:cNvSpPr/>
          <p:nvPr/>
        </p:nvSpPr>
        <p:spPr>
          <a:xfrm>
            <a:off x="651967" y="1965960"/>
            <a:ext cx="2606040" cy="3566160"/>
          </a:xfrm>
          <a:prstGeom prst="roundRect">
            <a:avLst>
              <a:gd name="adj" fmla="val 5263"/>
            </a:avLst>
          </a:prstGeom>
          <a:solidFill>
            <a:srgbClr val="FFFFFF"/>
          </a:solidFill>
          <a:ln w="15875">
            <a:solidFill>
              <a:srgbClr val="E7E2F7"/>
            </a:solidFill>
            <a:prstDash val="solid"/>
          </a:ln>
        </p:spPr>
      </p:sp>
      <p:sp>
        <p:nvSpPr>
          <p:cNvPr id="26" name="Shape 24"/>
          <p:cNvSpPr/>
          <p:nvPr/>
        </p:nvSpPr>
        <p:spPr>
          <a:xfrm>
            <a:off x="651967" y="1965960"/>
            <a:ext cx="2606040" cy="128016"/>
          </a:xfrm>
          <a:prstGeom prst="rect">
            <a:avLst/>
          </a:prstGeom>
          <a:solidFill>
            <a:srgbClr val="1F1A3D"/>
          </a:solidFill>
          <a:ln w="12700">
            <a:solidFill>
              <a:srgbClr val="1F1A3D"/>
            </a:solidFill>
            <a:prstDash val="solid"/>
          </a:ln>
        </p:spPr>
      </p:sp>
      <p:sp>
        <p:nvSpPr>
          <p:cNvPr id="27" name="Text 25"/>
          <p:cNvSpPr/>
          <p:nvPr/>
        </p:nvSpPr>
        <p:spPr>
          <a:xfrm>
            <a:off x="880567" y="2286000"/>
            <a:ext cx="2148840" cy="548640"/>
          </a:xfrm>
          <a:prstGeom prst="rect">
            <a:avLst/>
          </a:prstGeom>
          <a:noFill/>
          <a:ln/>
        </p:spPr>
        <p:txBody>
          <a:bodyPr wrap="square" lIns="0" tIns="0" rIns="0" bIns="0" rtlCol="0" anchor="t"/>
          <a:lstStyle/>
          <a:p>
            <a:pPr rtl="1" algn="r" indent="0" marL="0">
              <a:spcAft>
                <a:spcPts val="400"/>
              </a:spcAft>
              <a:buNone/>
            </a:pPr>
            <a:r>
              <a:rPr lang="he-IL" altLang="en-US" sz="2800" dirty="0">
                <a:solidFill>
                  <a:srgbClr val="1F1A3D"/>
                </a:solidFill>
                <a:latin typeface="Secular One" pitchFamily="34" charset="0"/>
                <a:ea typeface="Secular One" pitchFamily="34" charset="-122"/>
                <a:cs typeface="Secular One" pitchFamily="34" charset="-120"/>
              </a:rPr>
              <a:t>Grok</a:t>
            </a:r>
            <a:endParaRPr lang="he-IL" sz="2800" dirty="0"/>
          </a:p>
        </p:txBody>
      </p:sp>
      <p:sp>
        <p:nvSpPr>
          <p:cNvPr id="28" name="Text 26"/>
          <p:cNvSpPr/>
          <p:nvPr/>
        </p:nvSpPr>
        <p:spPr>
          <a:xfrm>
            <a:off x="880567" y="2834640"/>
            <a:ext cx="2148840" cy="365760"/>
          </a:xfrm>
          <a:prstGeom prst="rect">
            <a:avLst/>
          </a:prstGeom>
          <a:noFill/>
          <a:ln/>
        </p:spPr>
        <p:txBody>
          <a:bodyPr wrap="square" lIns="0" tIns="0" rIns="0" bIns="0" rtlCol="0" anchor="t"/>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של xAI</a:t>
            </a:r>
            <a:endParaRPr lang="he-IL" sz="1400" dirty="0"/>
          </a:p>
        </p:txBody>
      </p:sp>
      <p:sp>
        <p:nvSpPr>
          <p:cNvPr id="29" name="Shape 27"/>
          <p:cNvSpPr/>
          <p:nvPr/>
        </p:nvSpPr>
        <p:spPr>
          <a:xfrm>
            <a:off x="880567" y="3337560"/>
            <a:ext cx="2148840" cy="384048"/>
          </a:xfrm>
          <a:prstGeom prst="roundRect">
            <a:avLst>
              <a:gd name="adj" fmla="val 50000"/>
            </a:avLst>
          </a:prstGeom>
          <a:solidFill>
            <a:srgbClr val="F1EDFF"/>
          </a:solidFill>
          <a:ln w="12700">
            <a:solidFill>
              <a:srgbClr val="F1EDFF"/>
            </a:solidFill>
            <a:prstDash val="solid"/>
          </a:ln>
        </p:spPr>
      </p:sp>
      <p:sp>
        <p:nvSpPr>
          <p:cNvPr id="30" name="Text 28"/>
          <p:cNvSpPr/>
          <p:nvPr/>
        </p:nvSpPr>
        <p:spPr>
          <a:xfrm>
            <a:off x="880567" y="3337560"/>
            <a:ext cx="2148840" cy="384048"/>
          </a:xfrm>
          <a:prstGeom prst="rect">
            <a:avLst/>
          </a:prstGeom>
          <a:noFill/>
          <a:ln/>
        </p:spPr>
        <p:txBody>
          <a:bodyPr wrap="square" lIns="0" tIns="0" rIns="0" bIns="0" rtlCol="0" anchor="ctr"/>
          <a:lstStyle/>
          <a:p>
            <a:pPr rtl="1" algn="ctr" indent="0" marL="0">
              <a:buNone/>
            </a:pPr>
            <a:r>
              <a:rPr lang="he-IL" altLang="en-US" sz="1300" b="1" dirty="0">
                <a:solidFill>
                  <a:srgbClr val="1F1A3D"/>
                </a:solidFill>
                <a:latin typeface="IBM Plex Sans Hebrew" pitchFamily="34" charset="0"/>
                <a:ea typeface="IBM Plex Sans Hebrew" pitchFamily="34" charset="-122"/>
                <a:cs typeface="IBM Plex Sans Hebrew" pitchFamily="34" charset="-120"/>
              </a:rPr>
              <a:t>grok.com</a:t>
            </a:r>
            <a:endParaRPr lang="he-IL" sz="1300" dirty="0"/>
          </a:p>
        </p:txBody>
      </p:sp>
      <p:sp>
        <p:nvSpPr>
          <p:cNvPr id="31" name="Text 29"/>
          <p:cNvSpPr/>
          <p:nvPr/>
        </p:nvSpPr>
        <p:spPr>
          <a:xfrm>
            <a:off x="880567" y="3931920"/>
            <a:ext cx="2148840" cy="146304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הרשמה עם Google, Apple, מייל או חשבון X</a:t>
            </a:r>
            <a:endParaRPr lang="he-IL" sz="1450" dirty="0"/>
          </a:p>
        </p:txBody>
      </p:sp>
      <p:sp>
        <p:nvSpPr>
          <p:cNvPr id="32" name="Text 30"/>
          <p:cNvSpPr/>
          <p:nvPr/>
        </p:nvSpPr>
        <p:spPr>
          <a:xfrm>
            <a:off x="548640" y="6400800"/>
            <a:ext cx="11094415" cy="274320"/>
          </a:xfrm>
          <a:prstGeom prst="rect">
            <a:avLst/>
          </a:prstGeom>
          <a:noFill/>
          <a:ln/>
        </p:spPr>
        <p:txBody>
          <a:bodyPr wrap="square" lIns="0" tIns="0" rIns="0" bIns="0" rtlCol="0" anchor="t"/>
          <a:lstStyle/>
          <a:p>
            <a:pPr rtl="1" algn="r" indent="0" marL="0">
              <a:spcAft>
                <a:spcPts val="400"/>
              </a:spcAft>
              <a:buNone/>
            </a:pPr>
            <a:r>
              <a:rPr lang="he-IL" altLang="en-US" sz="1000" dirty="0">
                <a:solidFill>
                  <a:srgbClr val="6B6880"/>
                </a:solidFill>
                <a:latin typeface="IBM Plex Sans Hebrew" pitchFamily="34" charset="0"/>
                <a:ea typeface="IBM Plex Sans Hebrew" pitchFamily="34" charset="-122"/>
                <a:cs typeface="IBM Plex Sans Hebrew" pitchFamily="34" charset="-120"/>
              </a:rPr>
              <a:t>הממשקים מתעדכנים. לא מוצאים כפתור? חפשו Sign up / Log in / הרשמה, או שאלו את ה-AI עצמו. אפליקציות: רק מהחנות הרשמית ומהמפתח המקורי.</a:t>
            </a:r>
            <a:endParaRPr lang="he-IL" sz="1000" dirty="0"/>
          </a:p>
        </p:txBody>
      </p:sp>
      <p:sp>
        <p:nvSpPr>
          <p:cNvPr id="33"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בקשה טובה = תשובה טובה</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נוסחת 4 החלקים: תפקיד · משימה · הקשר · פורמט</a:t>
            </a:r>
            <a:endParaRPr lang="he-IL" sz="1600" dirty="0"/>
          </a:p>
        </p:txBody>
      </p:sp>
      <p:pic>
        <p:nvPicPr>
          <p:cNvPr id="4" name="Image 0" descr="/workspace/courses/beginner-he/illustrations/prompt.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5577840" y="1965960"/>
            <a:ext cx="6062472" cy="1051560"/>
          </a:xfrm>
          <a:prstGeom prst="roundRect">
            <a:avLst>
              <a:gd name="adj" fmla="val 13043"/>
            </a:avLst>
          </a:prstGeom>
          <a:solidFill>
            <a:srgbClr val="FFE8E8"/>
          </a:solidFill>
          <a:ln w="12700">
            <a:solidFill>
              <a:srgbClr val="FFE8E8"/>
            </a:solidFill>
            <a:prstDash val="solid"/>
          </a:ln>
        </p:spPr>
      </p:sp>
      <p:sp>
        <p:nvSpPr>
          <p:cNvPr id="6" name="Text 3"/>
          <p:cNvSpPr/>
          <p:nvPr/>
        </p:nvSpPr>
        <p:spPr>
          <a:xfrm>
            <a:off x="5852160" y="1965960"/>
            <a:ext cx="5513832" cy="1051560"/>
          </a:xfrm>
          <a:prstGeom prst="rect">
            <a:avLst/>
          </a:prstGeom>
          <a:noFill/>
          <a:ln/>
        </p:spPr>
        <p:txBody>
          <a:bodyPr wrap="square" lIns="0" tIns="0" rIns="0" bIns="0" rtlCol="0" anchor="ctr"/>
          <a:lstStyle/>
          <a:p>
            <a:pPr rtl="1" algn="r" indent="0" marL="0">
              <a:spcAft>
                <a:spcPts val="400"/>
              </a:spcAft>
              <a:buNone/>
            </a:pPr>
            <a:r>
              <a:rPr lang="he-IL" altLang="en-US" sz="1800" b="1" dirty="0">
                <a:solidFill>
                  <a:srgbClr val="B42318"/>
                </a:solidFill>
                <a:latin typeface="IBM Plex Sans Hebrew" pitchFamily="34" charset="0"/>
                <a:ea typeface="IBM Plex Sans Hebrew" pitchFamily="34" charset="-122"/>
                <a:cs typeface="IBM Plex Sans Hebrew" pitchFamily="34" charset="-120"/>
              </a:rPr>
              <a:t>חלש:  "תכתוב ברכה"</a:t>
            </a:r>
            <a:endParaRPr lang="he-IL" sz="1800" dirty="0"/>
          </a:p>
        </p:txBody>
      </p:sp>
      <p:sp>
        <p:nvSpPr>
          <p:cNvPr id="7" name="Shape 4"/>
          <p:cNvSpPr/>
          <p:nvPr/>
        </p:nvSpPr>
        <p:spPr>
          <a:xfrm>
            <a:off x="5577840" y="3154680"/>
            <a:ext cx="6062472" cy="1691640"/>
          </a:xfrm>
          <a:prstGeom prst="roundRect">
            <a:avLst>
              <a:gd name="adj" fmla="val 8108"/>
            </a:avLst>
          </a:prstGeom>
          <a:solidFill>
            <a:srgbClr val="E3F7F4"/>
          </a:solidFill>
          <a:ln w="12700">
            <a:solidFill>
              <a:srgbClr val="E3F7F4"/>
            </a:solidFill>
            <a:prstDash val="solid"/>
          </a:ln>
        </p:spPr>
      </p:sp>
      <p:sp>
        <p:nvSpPr>
          <p:cNvPr id="8" name="Text 5"/>
          <p:cNvSpPr/>
          <p:nvPr/>
        </p:nvSpPr>
        <p:spPr>
          <a:xfrm>
            <a:off x="5852160" y="3291840"/>
            <a:ext cx="5513832" cy="1463040"/>
          </a:xfrm>
          <a:prstGeom prst="rect">
            <a:avLst/>
          </a:prstGeom>
          <a:noFill/>
          <a:ln/>
        </p:spPr>
        <p:txBody>
          <a:bodyPr wrap="square" lIns="0" tIns="0" rIns="0" bIns="0" rtlCol="0" anchor="t"/>
          <a:lstStyle/>
          <a:p>
            <a:pPr algn="r" indent="0" marL="0" rtl="1">
              <a:spcAft>
                <a:spcPts val="400"/>
              </a:spcAft>
              <a:buNone/>
            </a:pPr>
            <a:r>
              <a:rPr lang="he-IL" altLang="en-US" sz="1800" b="1" dirty="0">
                <a:solidFill>
                  <a:srgbClr val="0F7A70"/>
                </a:solidFill>
                <a:latin typeface="IBM Plex Sans Hebrew" pitchFamily="34" charset="0"/>
                <a:ea typeface="IBM Plex Sans Hebrew" pitchFamily="34" charset="-122"/>
                <a:cs typeface="IBM Plex Sans Hebrew" pitchFamily="34" charset="-120"/>
              </a:rPr>
              <a:t>חזק:  </a:t>
            </a:r>
            <a:r>
              <a:rPr lang="he-IL" altLang="en-US" sz="1800" dirty="0">
                <a:solidFill>
                  <a:srgbClr val="1F1A3D"/>
                </a:solidFill>
                <a:latin typeface="IBM Plex Sans Hebrew" pitchFamily="34" charset="0"/>
                <a:ea typeface="IBM Plex Sans Hebrew" pitchFamily="34" charset="-122"/>
                <a:cs typeface="IBM Plex Sans Hebrew" pitchFamily="34" charset="-120"/>
              </a:rPr>
              <a:t>"אתה כותב ברכות מקצועי. כתוב ברכה חמה וקצרה (4 שורות) ליום ההולדת של אחותי מיכל, שאוהבת טיולים ואפיית עוגות. סגנון קליל עם קצת הומור."</a:t>
            </a:r>
            <a:endParaRPr lang="he-IL" sz="1800" dirty="0"/>
          </a:p>
        </p:txBody>
      </p:sp>
      <p:sp>
        <p:nvSpPr>
          <p:cNvPr id="9" name="Text 6"/>
          <p:cNvSpPr/>
          <p:nvPr/>
        </p:nvSpPr>
        <p:spPr>
          <a:xfrm>
            <a:off x="5577840" y="5120640"/>
            <a:ext cx="6062472" cy="457200"/>
          </a:xfrm>
          <a:prstGeom prst="rect">
            <a:avLst/>
          </a:prstGeom>
          <a:noFill/>
          <a:ln/>
        </p:spPr>
        <p:txBody>
          <a:bodyPr wrap="square" lIns="0" tIns="0" rIns="0" bIns="0" rtlCol="0" anchor="t"/>
          <a:lstStyle/>
          <a:p>
            <a:pPr rtl="1" algn="r" indent="0" marL="0">
              <a:spcAft>
                <a:spcPts val="400"/>
              </a:spcAft>
              <a:buNone/>
            </a:pPr>
            <a:r>
              <a:rPr lang="he-IL" altLang="en-US" sz="1500" b="1" dirty="0">
                <a:solidFill>
                  <a:srgbClr val="6C4CF5"/>
                </a:solidFill>
                <a:latin typeface="IBM Plex Sans Hebrew" pitchFamily="34" charset="0"/>
                <a:ea typeface="IBM Plex Sans Hebrew" pitchFamily="34" charset="-122"/>
                <a:cs typeface="IBM Plex Sans Hebrew" pitchFamily="34" charset="-120"/>
              </a:rPr>
              <a:t>טיפ הזהב: "לפני שאתה עונה, שאל אותי 3 שאלות שיעזרו לך."</a:t>
            </a:r>
            <a:endParaRPr lang="he-IL" sz="1500" dirty="0"/>
          </a:p>
        </p:txBody>
      </p:sp>
      <p:sp>
        <p:nvSpPr>
          <p:cNvPr id="10"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המחשב לומד מהמון דוגמאות</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כמו ילד שלומד מה זה "כלב" אחרי שראה הרבה כלבים</a:t>
            </a:r>
            <a:endParaRPr lang="he-IL" sz="1600" dirty="0"/>
          </a:p>
        </p:txBody>
      </p:sp>
      <p:pic>
        <p:nvPicPr>
          <p:cNvPr id="4" name="Image 0" descr="/workspace/courses/beginner-he/illustrations/learning.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10972800" y="2011680"/>
            <a:ext cx="658368" cy="658368"/>
          </a:xfrm>
          <a:prstGeom prst="ellipse">
            <a:avLst/>
          </a:prstGeom>
          <a:solidFill>
            <a:srgbClr val="6C4CF5"/>
          </a:solidFill>
          <a:ln w="12700">
            <a:solidFill>
              <a:srgbClr val="6C4CF5"/>
            </a:solidFill>
            <a:prstDash val="solid"/>
          </a:ln>
        </p:spPr>
      </p:sp>
      <p:sp>
        <p:nvSpPr>
          <p:cNvPr id="6" name="Text 3"/>
          <p:cNvSpPr/>
          <p:nvPr/>
        </p:nvSpPr>
        <p:spPr>
          <a:xfrm>
            <a:off x="10972800" y="2011680"/>
            <a:ext cx="658368" cy="658368"/>
          </a:xfrm>
          <a:prstGeom prst="rect">
            <a:avLst/>
          </a:prstGeom>
          <a:noFill/>
          <a:ln/>
        </p:spPr>
        <p:txBody>
          <a:bodyPr wrap="square" lIns="0" tIns="0" rIns="0" bIns="0" rtlCol="0" anchor="ctr"/>
          <a:lstStyle/>
          <a:p>
            <a:pPr algn="ctr" indent="0" marL="0" rtl="1">
              <a:buNone/>
            </a:pPr>
            <a:r>
              <a:rPr lang="en-US" sz="2016" dirty="0">
                <a:solidFill>
                  <a:srgbClr val="FFFFFF"/>
                </a:solidFill>
                <a:latin typeface="Secular One" pitchFamily="34" charset="0"/>
                <a:ea typeface="Secular One" pitchFamily="34" charset="-122"/>
                <a:cs typeface="Secular One" pitchFamily="34" charset="-120"/>
              </a:rPr>
              <a:t>1</a:t>
            </a:r>
            <a:endParaRPr lang="en-US" sz="2016" dirty="0"/>
          </a:p>
        </p:txBody>
      </p:sp>
      <p:sp>
        <p:nvSpPr>
          <p:cNvPr id="7" name="Text 4"/>
          <p:cNvSpPr/>
          <p:nvPr/>
        </p:nvSpPr>
        <p:spPr>
          <a:xfrm>
            <a:off x="5577840" y="2011680"/>
            <a:ext cx="5212080" cy="411480"/>
          </a:xfrm>
          <a:prstGeom prst="rect">
            <a:avLst/>
          </a:prstGeom>
          <a:noFill/>
          <a:ln/>
        </p:spPr>
        <p:txBody>
          <a:bodyPr wrap="square" lIns="0" tIns="0" rIns="0" bIns="0" rtlCol="0" anchor="t"/>
          <a:lstStyle/>
          <a:p>
            <a:pPr rtl="1" algn="r" indent="0" marL="0">
              <a:spcAft>
                <a:spcPts val="400"/>
              </a:spcAft>
              <a:buNone/>
            </a:pPr>
            <a:r>
              <a:rPr lang="he-IL" altLang="en-US" sz="2100" dirty="0">
                <a:solidFill>
                  <a:srgbClr val="1F1A3D"/>
                </a:solidFill>
                <a:latin typeface="Secular One" pitchFamily="34" charset="0"/>
                <a:ea typeface="Secular One" pitchFamily="34" charset="-122"/>
                <a:cs typeface="Secular One" pitchFamily="34" charset="-120"/>
              </a:rPr>
              <a:t>דוגמאות</a:t>
            </a:r>
            <a:endParaRPr lang="he-IL" sz="2100" dirty="0"/>
          </a:p>
        </p:txBody>
      </p:sp>
      <p:sp>
        <p:nvSpPr>
          <p:cNvPr id="8" name="Text 5"/>
          <p:cNvSpPr/>
          <p:nvPr/>
        </p:nvSpPr>
        <p:spPr>
          <a:xfrm>
            <a:off x="5577840" y="2423160"/>
            <a:ext cx="5212080" cy="411480"/>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6B6880"/>
                </a:solidFill>
                <a:latin typeface="IBM Plex Sans Hebrew" pitchFamily="34" charset="0"/>
                <a:ea typeface="IBM Plex Sans Hebrew" pitchFamily="34" charset="-122"/>
                <a:cs typeface="IBM Plex Sans Hebrew" pitchFamily="34" charset="-120"/>
              </a:rPr>
              <a:t>המון טקסטים, תמונות וקולות</a:t>
            </a:r>
            <a:endParaRPr lang="he-IL" sz="1500" dirty="0"/>
          </a:p>
        </p:txBody>
      </p:sp>
      <p:sp>
        <p:nvSpPr>
          <p:cNvPr id="9" name="Shape 6"/>
          <p:cNvSpPr/>
          <p:nvPr/>
        </p:nvSpPr>
        <p:spPr>
          <a:xfrm>
            <a:off x="10972800" y="2971800"/>
            <a:ext cx="658368" cy="658368"/>
          </a:xfrm>
          <a:prstGeom prst="ellipse">
            <a:avLst/>
          </a:prstGeom>
          <a:solidFill>
            <a:srgbClr val="FF7A59"/>
          </a:solidFill>
          <a:ln w="12700">
            <a:solidFill>
              <a:srgbClr val="FF7A59"/>
            </a:solidFill>
            <a:prstDash val="solid"/>
          </a:ln>
        </p:spPr>
      </p:sp>
      <p:sp>
        <p:nvSpPr>
          <p:cNvPr id="10" name="Text 7"/>
          <p:cNvSpPr/>
          <p:nvPr/>
        </p:nvSpPr>
        <p:spPr>
          <a:xfrm>
            <a:off x="10972800" y="2971800"/>
            <a:ext cx="658368" cy="658368"/>
          </a:xfrm>
          <a:prstGeom prst="rect">
            <a:avLst/>
          </a:prstGeom>
          <a:noFill/>
          <a:ln/>
        </p:spPr>
        <p:txBody>
          <a:bodyPr wrap="square" lIns="0" tIns="0" rIns="0" bIns="0" rtlCol="0" anchor="ctr"/>
          <a:lstStyle/>
          <a:p>
            <a:pPr algn="ctr" indent="0" marL="0" rtl="1">
              <a:buNone/>
            </a:pPr>
            <a:r>
              <a:rPr lang="en-US" sz="2016" dirty="0">
                <a:solidFill>
                  <a:srgbClr val="FFFFFF"/>
                </a:solidFill>
                <a:latin typeface="Secular One" pitchFamily="34" charset="0"/>
                <a:ea typeface="Secular One" pitchFamily="34" charset="-122"/>
                <a:cs typeface="Secular One" pitchFamily="34" charset="-120"/>
              </a:rPr>
              <a:t>2</a:t>
            </a:r>
            <a:endParaRPr lang="en-US" sz="2016" dirty="0"/>
          </a:p>
        </p:txBody>
      </p:sp>
      <p:sp>
        <p:nvSpPr>
          <p:cNvPr id="11" name="Text 8"/>
          <p:cNvSpPr/>
          <p:nvPr/>
        </p:nvSpPr>
        <p:spPr>
          <a:xfrm>
            <a:off x="5577840" y="2971800"/>
            <a:ext cx="5212080" cy="411480"/>
          </a:xfrm>
          <a:prstGeom prst="rect">
            <a:avLst/>
          </a:prstGeom>
          <a:noFill/>
          <a:ln/>
        </p:spPr>
        <p:txBody>
          <a:bodyPr wrap="square" lIns="0" tIns="0" rIns="0" bIns="0" rtlCol="0" anchor="t"/>
          <a:lstStyle/>
          <a:p>
            <a:pPr rtl="1" algn="r" indent="0" marL="0">
              <a:spcAft>
                <a:spcPts val="400"/>
              </a:spcAft>
              <a:buNone/>
            </a:pPr>
            <a:r>
              <a:rPr lang="he-IL" altLang="en-US" sz="2100" dirty="0">
                <a:solidFill>
                  <a:srgbClr val="1F1A3D"/>
                </a:solidFill>
                <a:latin typeface="Secular One" pitchFamily="34" charset="0"/>
                <a:ea typeface="Secular One" pitchFamily="34" charset="-122"/>
                <a:cs typeface="Secular One" pitchFamily="34" charset="-120"/>
              </a:rPr>
              <a:t>אימון</a:t>
            </a:r>
            <a:endParaRPr lang="he-IL" sz="2100" dirty="0"/>
          </a:p>
        </p:txBody>
      </p:sp>
      <p:sp>
        <p:nvSpPr>
          <p:cNvPr id="12" name="Text 9"/>
          <p:cNvSpPr/>
          <p:nvPr/>
        </p:nvSpPr>
        <p:spPr>
          <a:xfrm>
            <a:off x="5577840" y="3383280"/>
            <a:ext cx="5212080" cy="411480"/>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6B6880"/>
                </a:solidFill>
                <a:latin typeface="IBM Plex Sans Hebrew" pitchFamily="34" charset="0"/>
                <a:ea typeface="IBM Plex Sans Hebrew" pitchFamily="34" charset="-122"/>
                <a:cs typeface="IBM Plex Sans Hebrew" pitchFamily="34" charset="-120"/>
              </a:rPr>
              <a:t>המחשב מחפש דפוסים, חודשים של עבודה</a:t>
            </a:r>
            <a:endParaRPr lang="he-IL" sz="1500" dirty="0"/>
          </a:p>
        </p:txBody>
      </p:sp>
      <p:sp>
        <p:nvSpPr>
          <p:cNvPr id="13" name="Shape 10"/>
          <p:cNvSpPr/>
          <p:nvPr/>
        </p:nvSpPr>
        <p:spPr>
          <a:xfrm>
            <a:off x="10972800" y="3931920"/>
            <a:ext cx="658368" cy="658368"/>
          </a:xfrm>
          <a:prstGeom prst="ellipse">
            <a:avLst/>
          </a:prstGeom>
          <a:solidFill>
            <a:srgbClr val="2EC4B6"/>
          </a:solidFill>
          <a:ln w="12700">
            <a:solidFill>
              <a:srgbClr val="2EC4B6"/>
            </a:solidFill>
            <a:prstDash val="solid"/>
          </a:ln>
        </p:spPr>
      </p:sp>
      <p:sp>
        <p:nvSpPr>
          <p:cNvPr id="14" name="Text 11"/>
          <p:cNvSpPr/>
          <p:nvPr/>
        </p:nvSpPr>
        <p:spPr>
          <a:xfrm>
            <a:off x="10972800" y="3931920"/>
            <a:ext cx="658368" cy="658368"/>
          </a:xfrm>
          <a:prstGeom prst="rect">
            <a:avLst/>
          </a:prstGeom>
          <a:noFill/>
          <a:ln/>
        </p:spPr>
        <p:txBody>
          <a:bodyPr wrap="square" lIns="0" tIns="0" rIns="0" bIns="0" rtlCol="0" anchor="ctr"/>
          <a:lstStyle/>
          <a:p>
            <a:pPr algn="ctr" indent="0" marL="0" rtl="1">
              <a:buNone/>
            </a:pPr>
            <a:r>
              <a:rPr lang="en-US" sz="2016" dirty="0">
                <a:solidFill>
                  <a:srgbClr val="FFFFFF"/>
                </a:solidFill>
                <a:latin typeface="Secular One" pitchFamily="34" charset="0"/>
                <a:ea typeface="Secular One" pitchFamily="34" charset="-122"/>
                <a:cs typeface="Secular One" pitchFamily="34" charset="-120"/>
              </a:rPr>
              <a:t>3</a:t>
            </a:r>
            <a:endParaRPr lang="en-US" sz="2016" dirty="0"/>
          </a:p>
        </p:txBody>
      </p:sp>
      <p:sp>
        <p:nvSpPr>
          <p:cNvPr id="15" name="Text 12"/>
          <p:cNvSpPr/>
          <p:nvPr/>
        </p:nvSpPr>
        <p:spPr>
          <a:xfrm>
            <a:off x="5577840" y="3931920"/>
            <a:ext cx="5212080" cy="411480"/>
          </a:xfrm>
          <a:prstGeom prst="rect">
            <a:avLst/>
          </a:prstGeom>
          <a:noFill/>
          <a:ln/>
        </p:spPr>
        <p:txBody>
          <a:bodyPr wrap="square" lIns="0" tIns="0" rIns="0" bIns="0" rtlCol="0" anchor="t"/>
          <a:lstStyle/>
          <a:p>
            <a:pPr rtl="1" algn="r" indent="0" marL="0">
              <a:spcAft>
                <a:spcPts val="400"/>
              </a:spcAft>
              <a:buNone/>
            </a:pPr>
            <a:r>
              <a:rPr lang="he-IL" altLang="en-US" sz="2100" dirty="0">
                <a:solidFill>
                  <a:srgbClr val="1F1A3D"/>
                </a:solidFill>
                <a:latin typeface="Secular One" pitchFamily="34" charset="0"/>
                <a:ea typeface="Secular One" pitchFamily="34" charset="-122"/>
                <a:cs typeface="Secular One" pitchFamily="34" charset="-120"/>
              </a:rPr>
              <a:t>מודל</a:t>
            </a:r>
            <a:endParaRPr lang="he-IL" sz="2100" dirty="0"/>
          </a:p>
        </p:txBody>
      </p:sp>
      <p:sp>
        <p:nvSpPr>
          <p:cNvPr id="16" name="Text 13"/>
          <p:cNvSpPr/>
          <p:nvPr/>
        </p:nvSpPr>
        <p:spPr>
          <a:xfrm>
            <a:off x="5577840" y="4343400"/>
            <a:ext cx="5212080" cy="411480"/>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6B6880"/>
                </a:solidFill>
                <a:latin typeface="IBM Plex Sans Hebrew" pitchFamily="34" charset="0"/>
                <a:ea typeface="IBM Plex Sans Hebrew" pitchFamily="34" charset="-122"/>
                <a:cs typeface="IBM Plex Sans Hebrew" pitchFamily="34" charset="-120"/>
              </a:rPr>
              <a:t>ה"מוח" שנוצר, כמו מתכון אחרי אלף ניסיונות</a:t>
            </a:r>
            <a:endParaRPr lang="he-IL" sz="1500" dirty="0"/>
          </a:p>
        </p:txBody>
      </p:sp>
      <p:sp>
        <p:nvSpPr>
          <p:cNvPr id="17" name="Shape 14"/>
          <p:cNvSpPr/>
          <p:nvPr/>
        </p:nvSpPr>
        <p:spPr>
          <a:xfrm>
            <a:off x="5577840" y="4983480"/>
            <a:ext cx="6062472" cy="1097280"/>
          </a:xfrm>
          <a:prstGeom prst="roundRect">
            <a:avLst>
              <a:gd name="adj" fmla="val 12500"/>
            </a:avLst>
          </a:prstGeom>
          <a:solidFill>
            <a:srgbClr val="F1EDFF"/>
          </a:solidFill>
          <a:ln w="12700">
            <a:solidFill>
              <a:srgbClr val="F1EDFF"/>
            </a:solidFill>
            <a:prstDash val="solid"/>
          </a:ln>
        </p:spPr>
      </p:sp>
      <p:sp>
        <p:nvSpPr>
          <p:cNvPr id="18" name="Text 15"/>
          <p:cNvSpPr/>
          <p:nvPr/>
        </p:nvSpPr>
        <p:spPr>
          <a:xfrm>
            <a:off x="5806440" y="4983480"/>
            <a:ext cx="5605272" cy="1097280"/>
          </a:xfrm>
          <a:prstGeom prst="rect">
            <a:avLst/>
          </a:prstGeom>
          <a:noFill/>
          <a:ln/>
        </p:spPr>
        <p:txBody>
          <a:bodyPr wrap="square" lIns="0" tIns="0" rIns="0" bIns="0" rtlCol="0" anchor="ctr"/>
          <a:lstStyle/>
          <a:p>
            <a:pPr rtl="1" algn="r" indent="0" marL="0">
              <a:spcAft>
                <a:spcPts val="400"/>
              </a:spcAft>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מודל שפה (LLM) מנחש את הטוקן הבא (מילה או חלק ממילה), כמו השלמה אוטומטית. פרמטרים הם מיליארדי "כפתורי כיוון" שכוונו באימון.</a:t>
            </a:r>
            <a:endParaRPr lang="he-IL" sz="1500" dirty="0"/>
          </a:p>
        </p:txBody>
      </p:sp>
      <p:sp>
        <p:nvSpPr>
          <p:cNvPr id="19"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AI לפעמים ממציא. לכן בודקים.</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"הזיה" = מידע שגוי שנשמע משכנע. כמו תלמיד שמנחש כדי לא לשתוק.</a:t>
            </a:r>
            <a:endParaRPr lang="he-IL" sz="1600" dirty="0"/>
          </a:p>
        </p:txBody>
      </p:sp>
      <p:pic>
        <p:nvPicPr>
          <p:cNvPr id="4" name="Image 0" descr="/workspace/courses/beginner-he/illustrations/detective.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5577840" y="2057400"/>
            <a:ext cx="6062472" cy="868680"/>
          </a:xfrm>
          <a:prstGeom prst="roundRect">
            <a:avLst>
              <a:gd name="adj" fmla="val 15789"/>
            </a:avLst>
          </a:prstGeom>
          <a:solidFill>
            <a:srgbClr val="FFFFFF"/>
          </a:solidFill>
          <a:ln w="15875">
            <a:solidFill>
              <a:srgbClr val="E7E2F7"/>
            </a:solidFill>
            <a:prstDash val="solid"/>
          </a:ln>
        </p:spPr>
      </p:sp>
      <p:sp>
        <p:nvSpPr>
          <p:cNvPr id="6" name="Shape 3"/>
          <p:cNvSpPr/>
          <p:nvPr/>
        </p:nvSpPr>
        <p:spPr>
          <a:xfrm>
            <a:off x="10927080" y="2185416"/>
            <a:ext cx="612648" cy="612648"/>
          </a:xfrm>
          <a:prstGeom prst="ellipse">
            <a:avLst/>
          </a:prstGeom>
          <a:solidFill>
            <a:srgbClr val="2EC4B6"/>
          </a:solidFill>
          <a:ln w="12700">
            <a:solidFill>
              <a:srgbClr val="2EC4B6"/>
            </a:solidFill>
            <a:prstDash val="solid"/>
          </a:ln>
        </p:spPr>
      </p:sp>
      <p:sp>
        <p:nvSpPr>
          <p:cNvPr id="7" name="Text 4"/>
          <p:cNvSpPr/>
          <p:nvPr/>
        </p:nvSpPr>
        <p:spPr>
          <a:xfrm>
            <a:off x="10927080" y="2185416"/>
            <a:ext cx="612648" cy="612648"/>
          </a:xfrm>
          <a:prstGeom prst="rect">
            <a:avLst/>
          </a:prstGeom>
          <a:noFill/>
          <a:ln/>
        </p:spPr>
        <p:txBody>
          <a:bodyPr wrap="square" lIns="0" tIns="0" rIns="0" bIns="0" rtlCol="0" anchor="ctr"/>
          <a:lstStyle/>
          <a:p>
            <a:pPr algn="ctr" indent="0" marL="0" rtl="1">
              <a:buNone/>
            </a:pPr>
            <a:r>
              <a:rPr lang="en-US" sz="1876" dirty="0">
                <a:solidFill>
                  <a:srgbClr val="FFFFFF"/>
                </a:solidFill>
                <a:latin typeface="Secular One" pitchFamily="34" charset="0"/>
                <a:ea typeface="Secular One" pitchFamily="34" charset="-122"/>
                <a:cs typeface="Secular One" pitchFamily="34" charset="-120"/>
              </a:rPr>
              <a:t>1</a:t>
            </a:r>
            <a:endParaRPr lang="en-US" sz="1876" dirty="0"/>
          </a:p>
        </p:txBody>
      </p:sp>
      <p:sp>
        <p:nvSpPr>
          <p:cNvPr id="8" name="Text 5"/>
          <p:cNvSpPr/>
          <p:nvPr/>
        </p:nvSpPr>
        <p:spPr>
          <a:xfrm>
            <a:off x="8046720" y="2057400"/>
            <a:ext cx="2743200" cy="868680"/>
          </a:xfrm>
          <a:prstGeom prst="rect">
            <a:avLst/>
          </a:prstGeom>
          <a:noFill/>
          <a:ln/>
        </p:spPr>
        <p:txBody>
          <a:bodyPr wrap="square" lIns="0" tIns="0" rIns="0" bIns="0" rtlCol="0" anchor="ctr"/>
          <a:lstStyle/>
          <a:p>
            <a:pPr rtl="1" algn="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מבקשים מקור</a:t>
            </a:r>
            <a:endParaRPr lang="he-IL" sz="2000" dirty="0"/>
          </a:p>
        </p:txBody>
      </p:sp>
      <p:sp>
        <p:nvSpPr>
          <p:cNvPr id="9" name="Text 6"/>
          <p:cNvSpPr/>
          <p:nvPr/>
        </p:nvSpPr>
        <p:spPr>
          <a:xfrm>
            <a:off x="5760720" y="2057400"/>
            <a:ext cx="2194560" cy="868680"/>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"מאיפה המידע? תן קישור."</a:t>
            </a:r>
            <a:endParaRPr lang="he-IL" sz="1400" dirty="0"/>
          </a:p>
        </p:txBody>
      </p:sp>
      <p:sp>
        <p:nvSpPr>
          <p:cNvPr id="10" name="Shape 7"/>
          <p:cNvSpPr/>
          <p:nvPr/>
        </p:nvSpPr>
        <p:spPr>
          <a:xfrm>
            <a:off x="5577840" y="3063240"/>
            <a:ext cx="6062472" cy="868680"/>
          </a:xfrm>
          <a:prstGeom prst="roundRect">
            <a:avLst>
              <a:gd name="adj" fmla="val 15789"/>
            </a:avLst>
          </a:prstGeom>
          <a:solidFill>
            <a:srgbClr val="FFFFFF"/>
          </a:solidFill>
          <a:ln w="15875">
            <a:solidFill>
              <a:srgbClr val="E7E2F7"/>
            </a:solidFill>
            <a:prstDash val="solid"/>
          </a:ln>
        </p:spPr>
      </p:sp>
      <p:sp>
        <p:nvSpPr>
          <p:cNvPr id="11" name="Shape 8"/>
          <p:cNvSpPr/>
          <p:nvPr/>
        </p:nvSpPr>
        <p:spPr>
          <a:xfrm>
            <a:off x="10927080" y="3191256"/>
            <a:ext cx="612648" cy="612648"/>
          </a:xfrm>
          <a:prstGeom prst="ellipse">
            <a:avLst/>
          </a:prstGeom>
          <a:solidFill>
            <a:srgbClr val="2EC4B6"/>
          </a:solidFill>
          <a:ln w="12700">
            <a:solidFill>
              <a:srgbClr val="2EC4B6"/>
            </a:solidFill>
            <a:prstDash val="solid"/>
          </a:ln>
        </p:spPr>
      </p:sp>
      <p:sp>
        <p:nvSpPr>
          <p:cNvPr id="12" name="Text 9"/>
          <p:cNvSpPr/>
          <p:nvPr/>
        </p:nvSpPr>
        <p:spPr>
          <a:xfrm>
            <a:off x="10927080" y="3191256"/>
            <a:ext cx="612648" cy="612648"/>
          </a:xfrm>
          <a:prstGeom prst="rect">
            <a:avLst/>
          </a:prstGeom>
          <a:noFill/>
          <a:ln/>
        </p:spPr>
        <p:txBody>
          <a:bodyPr wrap="square" lIns="0" tIns="0" rIns="0" bIns="0" rtlCol="0" anchor="ctr"/>
          <a:lstStyle/>
          <a:p>
            <a:pPr algn="ctr" indent="0" marL="0" rtl="1">
              <a:buNone/>
            </a:pPr>
            <a:r>
              <a:rPr lang="en-US" sz="1876" dirty="0">
                <a:solidFill>
                  <a:srgbClr val="FFFFFF"/>
                </a:solidFill>
                <a:latin typeface="Secular One" pitchFamily="34" charset="0"/>
                <a:ea typeface="Secular One" pitchFamily="34" charset="-122"/>
                <a:cs typeface="Secular One" pitchFamily="34" charset="-120"/>
              </a:rPr>
              <a:t>2</a:t>
            </a:r>
            <a:endParaRPr lang="en-US" sz="1876" dirty="0"/>
          </a:p>
        </p:txBody>
      </p:sp>
      <p:sp>
        <p:nvSpPr>
          <p:cNvPr id="13" name="Text 10"/>
          <p:cNvSpPr/>
          <p:nvPr/>
        </p:nvSpPr>
        <p:spPr>
          <a:xfrm>
            <a:off x="8046720" y="3063240"/>
            <a:ext cx="2743200" cy="868680"/>
          </a:xfrm>
          <a:prstGeom prst="rect">
            <a:avLst/>
          </a:prstGeom>
          <a:noFill/>
          <a:ln/>
        </p:spPr>
        <p:txBody>
          <a:bodyPr wrap="square" lIns="0" tIns="0" rIns="0" bIns="0" rtlCol="0" anchor="ctr"/>
          <a:lstStyle/>
          <a:p>
            <a:pPr rtl="1" algn="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פותחים את הקישור</a:t>
            </a:r>
            <a:endParaRPr lang="he-IL" sz="2000" dirty="0"/>
          </a:p>
        </p:txBody>
      </p:sp>
      <p:sp>
        <p:nvSpPr>
          <p:cNvPr id="14" name="Text 11"/>
          <p:cNvSpPr/>
          <p:nvPr/>
        </p:nvSpPr>
        <p:spPr>
          <a:xfrm>
            <a:off x="5760720" y="3063240"/>
            <a:ext cx="2194560" cy="868680"/>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קיים? באמת אומר את זה?</a:t>
            </a:r>
            <a:endParaRPr lang="he-IL" sz="1400" dirty="0"/>
          </a:p>
        </p:txBody>
      </p:sp>
      <p:sp>
        <p:nvSpPr>
          <p:cNvPr id="15" name="Shape 12"/>
          <p:cNvSpPr/>
          <p:nvPr/>
        </p:nvSpPr>
        <p:spPr>
          <a:xfrm>
            <a:off x="5577840" y="4069080"/>
            <a:ext cx="6062472" cy="868680"/>
          </a:xfrm>
          <a:prstGeom prst="roundRect">
            <a:avLst>
              <a:gd name="adj" fmla="val 15789"/>
            </a:avLst>
          </a:prstGeom>
          <a:solidFill>
            <a:srgbClr val="FFFFFF"/>
          </a:solidFill>
          <a:ln w="15875">
            <a:solidFill>
              <a:srgbClr val="E7E2F7"/>
            </a:solidFill>
            <a:prstDash val="solid"/>
          </a:ln>
        </p:spPr>
      </p:sp>
      <p:sp>
        <p:nvSpPr>
          <p:cNvPr id="16" name="Shape 13"/>
          <p:cNvSpPr/>
          <p:nvPr/>
        </p:nvSpPr>
        <p:spPr>
          <a:xfrm>
            <a:off x="10927080" y="4197096"/>
            <a:ext cx="612648" cy="612648"/>
          </a:xfrm>
          <a:prstGeom prst="ellipse">
            <a:avLst/>
          </a:prstGeom>
          <a:solidFill>
            <a:srgbClr val="2EC4B6"/>
          </a:solidFill>
          <a:ln w="12700">
            <a:solidFill>
              <a:srgbClr val="2EC4B6"/>
            </a:solidFill>
            <a:prstDash val="solid"/>
          </a:ln>
        </p:spPr>
      </p:sp>
      <p:sp>
        <p:nvSpPr>
          <p:cNvPr id="17" name="Text 14"/>
          <p:cNvSpPr/>
          <p:nvPr/>
        </p:nvSpPr>
        <p:spPr>
          <a:xfrm>
            <a:off x="10927080" y="4197096"/>
            <a:ext cx="612648" cy="612648"/>
          </a:xfrm>
          <a:prstGeom prst="rect">
            <a:avLst/>
          </a:prstGeom>
          <a:noFill/>
          <a:ln/>
        </p:spPr>
        <p:txBody>
          <a:bodyPr wrap="square" lIns="0" tIns="0" rIns="0" bIns="0" rtlCol="0" anchor="ctr"/>
          <a:lstStyle/>
          <a:p>
            <a:pPr algn="ctr" indent="0" marL="0" rtl="1">
              <a:buNone/>
            </a:pPr>
            <a:r>
              <a:rPr lang="en-US" sz="1876" dirty="0">
                <a:solidFill>
                  <a:srgbClr val="FFFFFF"/>
                </a:solidFill>
                <a:latin typeface="Secular One" pitchFamily="34" charset="0"/>
                <a:ea typeface="Secular One" pitchFamily="34" charset="-122"/>
                <a:cs typeface="Secular One" pitchFamily="34" charset="-120"/>
              </a:rPr>
              <a:t>3</a:t>
            </a:r>
            <a:endParaRPr lang="en-US" sz="1876" dirty="0"/>
          </a:p>
        </p:txBody>
      </p:sp>
      <p:sp>
        <p:nvSpPr>
          <p:cNvPr id="18" name="Text 15"/>
          <p:cNvSpPr/>
          <p:nvPr/>
        </p:nvSpPr>
        <p:spPr>
          <a:xfrm>
            <a:off x="8046720" y="4069080"/>
            <a:ext cx="2743200" cy="868680"/>
          </a:xfrm>
          <a:prstGeom prst="rect">
            <a:avLst/>
          </a:prstGeom>
          <a:noFill/>
          <a:ln/>
        </p:spPr>
        <p:txBody>
          <a:bodyPr wrap="square" lIns="0" tIns="0" rIns="0" bIns="0" rtlCol="0" anchor="ctr"/>
          <a:lstStyle/>
          <a:p>
            <a:pPr rtl="1" algn="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מצליבים</a:t>
            </a:r>
            <a:endParaRPr lang="he-IL" sz="2000" dirty="0"/>
          </a:p>
        </p:txBody>
      </p:sp>
      <p:sp>
        <p:nvSpPr>
          <p:cNvPr id="19" name="Text 16"/>
          <p:cNvSpPr/>
          <p:nvPr/>
        </p:nvSpPr>
        <p:spPr>
          <a:xfrm>
            <a:off x="5760720" y="4069080"/>
            <a:ext cx="2194560" cy="868680"/>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גוגל, אתר רשמי, מקור שני</a:t>
            </a:r>
            <a:endParaRPr lang="he-IL" sz="1400" dirty="0"/>
          </a:p>
        </p:txBody>
      </p:sp>
      <p:sp>
        <p:nvSpPr>
          <p:cNvPr id="20" name="Shape 17"/>
          <p:cNvSpPr/>
          <p:nvPr/>
        </p:nvSpPr>
        <p:spPr>
          <a:xfrm>
            <a:off x="5577840" y="5166360"/>
            <a:ext cx="6062472" cy="868680"/>
          </a:xfrm>
          <a:prstGeom prst="roundRect">
            <a:avLst>
              <a:gd name="adj" fmla="val 15789"/>
            </a:avLst>
          </a:prstGeom>
          <a:solidFill>
            <a:srgbClr val="FFE3DA"/>
          </a:solidFill>
          <a:ln w="12700">
            <a:solidFill>
              <a:srgbClr val="FFE3DA"/>
            </a:solidFill>
            <a:prstDash val="solid"/>
          </a:ln>
        </p:spPr>
      </p:sp>
      <p:sp>
        <p:nvSpPr>
          <p:cNvPr id="21" name="Text 18"/>
          <p:cNvSpPr/>
          <p:nvPr/>
        </p:nvSpPr>
        <p:spPr>
          <a:xfrm>
            <a:off x="5760720" y="5166360"/>
            <a:ext cx="5696712" cy="868680"/>
          </a:xfrm>
          <a:prstGeom prst="rect">
            <a:avLst/>
          </a:prstGeom>
          <a:noFill/>
          <a:ln/>
        </p:spPr>
        <p:txBody>
          <a:bodyPr wrap="square" lIns="0" tIns="0" rIns="0" bIns="0" rtlCol="0" anchor="ctr"/>
          <a:lstStyle/>
          <a:p>
            <a:pPr rtl="1" algn="r" indent="0" marL="0">
              <a:spcAft>
                <a:spcPts val="400"/>
              </a:spcAft>
              <a:buNone/>
            </a:pPr>
            <a:r>
              <a:rPr lang="he-IL" altLang="en-US" sz="1550" b="1" dirty="0">
                <a:solidFill>
                  <a:srgbClr val="B23A17"/>
                </a:solidFill>
                <a:latin typeface="IBM Plex Sans Hebrew" pitchFamily="34" charset="0"/>
                <a:ea typeface="IBM Plex Sans Hebrew" pitchFamily="34" charset="-122"/>
                <a:cs typeface="IBM Plex Sans Hebrew" pitchFamily="34" charset="-120"/>
              </a:rPr>
              <a:t>חובה לבדוק: בריאות, כסף, משפט ובטיחות. AI לא מחליף רופא או עורך דין.</a:t>
            </a:r>
            <a:endParaRPr lang="he-IL" sz="1550" dirty="0"/>
          </a:p>
        </p:txBody>
      </p:sp>
      <p:sp>
        <p:nvSpPr>
          <p:cNvPr id="22"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8F84"/>
        </a:solidFill>
      </p:bgPr>
    </p:bg>
    <p:spTree>
      <p:nvGrpSpPr>
        <p:cNvPr id="1" name=""/>
        <p:cNvGrpSpPr/>
        <p:nvPr/>
      </p:nvGrpSpPr>
      <p:grpSpPr>
        <a:xfrm>
          <a:off x="0" y="0"/>
          <a:ext cx="0" cy="0"/>
          <a:chOff x="0" y="0"/>
          <a:chExt cx="0" cy="0"/>
        </a:xfrm>
      </p:grpSpPr>
      <p:pic>
        <p:nvPicPr>
          <p:cNvPr id="2" name="Image 0" descr="/workspace/courses/beginner-he/illustrations/everyday.png">    </p:cNvPr>
          <p:cNvPicPr>
            <a:picLocks noChangeAspect="1"/>
          </p:cNvPicPr>
          <p:nvPr/>
        </p:nvPicPr>
        <p:blipFill>
          <a:blip r:embed="rId1"/>
          <a:stretch>
            <a:fillRect/>
          </a:stretch>
        </p:blipFill>
        <p:spPr>
          <a:xfrm>
            <a:off x="457200" y="822960"/>
            <a:ext cx="6035040" cy="4526280"/>
          </a:xfrm>
          <a:prstGeom prst="rect">
            <a:avLst/>
          </a:prstGeom>
        </p:spPr>
      </p:pic>
      <p:sp>
        <p:nvSpPr>
          <p:cNvPr id="3" name="Text 0"/>
          <p:cNvSpPr/>
          <p:nvPr/>
        </p:nvSpPr>
        <p:spPr>
          <a:xfrm>
            <a:off x="6675120" y="1188720"/>
            <a:ext cx="4937760" cy="548640"/>
          </a:xfrm>
          <a:prstGeom prst="rect">
            <a:avLst/>
          </a:prstGeom>
          <a:noFill/>
          <a:ln/>
        </p:spPr>
        <p:txBody>
          <a:bodyPr wrap="square" lIns="0" tIns="0" rIns="0" bIns="0" rtlCol="0" anchor="t"/>
          <a:lstStyle/>
          <a:p>
            <a:pPr rtl="1" algn="r" indent="0" marL="0">
              <a:spcAft>
                <a:spcPts val="400"/>
              </a:spcAft>
              <a:buNone/>
            </a:pPr>
            <a:r>
              <a:rPr lang="he-IL" altLang="en-US" sz="2400" dirty="0">
                <a:solidFill>
                  <a:srgbClr val="FFC547"/>
                </a:solidFill>
                <a:latin typeface="Secular One" pitchFamily="34" charset="0"/>
                <a:ea typeface="Secular One" pitchFamily="34" charset="-122"/>
                <a:cs typeface="Secular One" pitchFamily="34" charset="-120"/>
              </a:rPr>
              <a:t>שבוע 2</a:t>
            </a:r>
            <a:endParaRPr lang="he-IL" sz="2400" dirty="0"/>
          </a:p>
        </p:txBody>
      </p:sp>
      <p:sp>
        <p:nvSpPr>
          <p:cNvPr id="4" name="Text 1"/>
          <p:cNvSpPr/>
          <p:nvPr/>
        </p:nvSpPr>
        <p:spPr>
          <a:xfrm>
            <a:off x="6675120" y="1737360"/>
            <a:ext cx="4937760" cy="1097280"/>
          </a:xfrm>
          <a:prstGeom prst="rect">
            <a:avLst/>
          </a:prstGeom>
          <a:noFill/>
          <a:ln/>
        </p:spPr>
        <p:txBody>
          <a:bodyPr wrap="square" lIns="0" tIns="0" rIns="0" bIns="0" rtlCol="0" anchor="ctr"/>
          <a:lstStyle/>
          <a:p>
            <a:pPr rtl="1" algn="r" indent="0" marL="0">
              <a:spcAft>
                <a:spcPts val="400"/>
              </a:spcAft>
              <a:buNone/>
            </a:pPr>
            <a:r>
              <a:rPr lang="he-IL" altLang="en-US" sz="4600" dirty="0">
                <a:solidFill>
                  <a:srgbClr val="FFFFFF"/>
                </a:solidFill>
                <a:latin typeface="Secular One" pitchFamily="34" charset="0"/>
                <a:ea typeface="Secular One" pitchFamily="34" charset="-122"/>
                <a:cs typeface="Secular One" pitchFamily="34" charset="-120"/>
              </a:rPr>
              <a:t>עוזר ביום-יום</a:t>
            </a:r>
            <a:endParaRPr lang="he-IL" sz="4600" dirty="0"/>
          </a:p>
        </p:txBody>
      </p:sp>
      <p:sp>
        <p:nvSpPr>
          <p:cNvPr id="5" name="Text 2"/>
          <p:cNvSpPr/>
          <p:nvPr/>
        </p:nvSpPr>
        <p:spPr>
          <a:xfrm>
            <a:off x="6675120" y="2926080"/>
            <a:ext cx="4937760" cy="822960"/>
          </a:xfrm>
          <a:prstGeom prst="rect">
            <a:avLst/>
          </a:prstGeom>
          <a:noFill/>
          <a:ln/>
        </p:spPr>
        <p:txBody>
          <a:bodyPr wrap="square" lIns="0" tIns="0" rIns="0" bIns="0" rtlCol="0" anchor="t"/>
          <a:lstStyle/>
          <a:p>
            <a:pPr rtl="1" algn="r" indent="0" marL="0">
              <a:spcAft>
                <a:spcPts val="400"/>
              </a:spcAft>
              <a:buNone/>
            </a:pPr>
            <a:r>
              <a:rPr lang="he-IL" altLang="en-US" sz="1700" dirty="0">
                <a:solidFill>
                  <a:srgbClr val="EDE9FF"/>
                </a:solidFill>
                <a:latin typeface="IBM Plex Sans Hebrew" pitchFamily="34" charset="0"/>
                <a:ea typeface="IBM Plex Sans Hebrew" pitchFamily="34" charset="-122"/>
                <a:cs typeface="IBM Plex Sans Hebrew" pitchFamily="34" charset="-120"/>
              </a:rPr>
              <a:t>תכנון, כתיבה, מסמכים ולמידה</a:t>
            </a:r>
            <a:endParaRPr lang="he-IL" sz="1700" dirty="0"/>
          </a:p>
        </p:txBody>
      </p:sp>
      <p:sp>
        <p:nvSpPr>
          <p:cNvPr id="6" name="Text 3"/>
          <p:cNvSpPr/>
          <p:nvPr/>
        </p:nvSpPr>
        <p:spPr>
          <a:xfrm>
            <a:off x="6675120" y="3886200"/>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6 · משוחחים, לא פוקדים</a:t>
            </a:r>
            <a:endParaRPr lang="he-IL" sz="1500" dirty="0"/>
          </a:p>
        </p:txBody>
      </p:sp>
      <p:sp>
        <p:nvSpPr>
          <p:cNvPr id="7" name="Text 4"/>
          <p:cNvSpPr/>
          <p:nvPr/>
        </p:nvSpPr>
        <p:spPr>
          <a:xfrm>
            <a:off x="6675120" y="4325112"/>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7 · כתיבה בבית ובעבודה</a:t>
            </a:r>
            <a:endParaRPr lang="he-IL" sz="1500" dirty="0"/>
          </a:p>
        </p:txBody>
      </p:sp>
      <p:sp>
        <p:nvSpPr>
          <p:cNvPr id="8" name="Text 5"/>
          <p:cNvSpPr/>
          <p:nvPr/>
        </p:nvSpPr>
        <p:spPr>
          <a:xfrm>
            <a:off x="6675120" y="4764024"/>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8 · מצלמים, מעלים ושואלים</a:t>
            </a:r>
            <a:endParaRPr lang="he-IL" sz="1500" dirty="0"/>
          </a:p>
        </p:txBody>
      </p:sp>
      <p:sp>
        <p:nvSpPr>
          <p:cNvPr id="9" name="Text 6"/>
          <p:cNvSpPr/>
          <p:nvPr/>
        </p:nvSpPr>
        <p:spPr>
          <a:xfrm>
            <a:off x="6675120" y="5202936"/>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9 · ללמוד כל דבר עם AI</a:t>
            </a:r>
            <a:endParaRPr lang="he-IL" sz="1500" dirty="0"/>
          </a:p>
        </p:txBody>
      </p:sp>
      <p:sp>
        <p:nvSpPr>
          <p:cNvPr id="10" name="Text 7"/>
          <p:cNvSpPr/>
          <p:nvPr/>
        </p:nvSpPr>
        <p:spPr>
          <a:xfrm>
            <a:off x="6675120" y="5641848"/>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10 · ארבעה עוזרים, משימה אחת</a:t>
            </a:r>
            <a:endParaRPr lang="he-IL"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התשובה הראשונה היא טיוטה. ממשיכים לשוחח.</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ה-AI זוכר את מה שנאמר באותה שיחה, אז מבקשים רק את השינוי</a:t>
            </a:r>
            <a:endParaRPr lang="he-IL" sz="1600" dirty="0"/>
          </a:p>
        </p:txBody>
      </p:sp>
      <p:sp>
        <p:nvSpPr>
          <p:cNvPr id="4" name="Shape 2"/>
          <p:cNvSpPr/>
          <p:nvPr/>
        </p:nvSpPr>
        <p:spPr>
          <a:xfrm>
            <a:off x="8963863" y="2103120"/>
            <a:ext cx="2606040" cy="822960"/>
          </a:xfrm>
          <a:prstGeom prst="roundRect">
            <a:avLst>
              <a:gd name="adj" fmla="val 16667"/>
            </a:avLst>
          </a:prstGeom>
          <a:solidFill>
            <a:srgbClr val="F1EDFF"/>
          </a:solidFill>
          <a:ln w="12700">
            <a:solidFill>
              <a:srgbClr val="F1EDFF"/>
            </a:solidFill>
            <a:prstDash val="solid"/>
          </a:ln>
        </p:spPr>
      </p:sp>
      <p:sp>
        <p:nvSpPr>
          <p:cNvPr id="5" name="Text 3"/>
          <p:cNvSpPr/>
          <p:nvPr/>
        </p:nvSpPr>
        <p:spPr>
          <a:xfrm>
            <a:off x="8963863" y="210312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"קצר יותר"</a:t>
            </a:r>
            <a:endParaRPr lang="he-IL" sz="1800" dirty="0"/>
          </a:p>
        </p:txBody>
      </p:sp>
      <p:sp>
        <p:nvSpPr>
          <p:cNvPr id="6" name="Shape 4"/>
          <p:cNvSpPr/>
          <p:nvPr/>
        </p:nvSpPr>
        <p:spPr>
          <a:xfrm>
            <a:off x="6193231" y="2103120"/>
            <a:ext cx="2606040" cy="822960"/>
          </a:xfrm>
          <a:prstGeom prst="roundRect">
            <a:avLst>
              <a:gd name="adj" fmla="val 16667"/>
            </a:avLst>
          </a:prstGeom>
          <a:solidFill>
            <a:srgbClr val="DDF4F2"/>
          </a:solidFill>
          <a:ln w="12700">
            <a:solidFill>
              <a:srgbClr val="DDF4F2"/>
            </a:solidFill>
            <a:prstDash val="solid"/>
          </a:ln>
        </p:spPr>
      </p:sp>
      <p:sp>
        <p:nvSpPr>
          <p:cNvPr id="7" name="Text 5"/>
          <p:cNvSpPr/>
          <p:nvPr/>
        </p:nvSpPr>
        <p:spPr>
          <a:xfrm>
            <a:off x="6193231" y="210312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"בשפה פשוטה יותר"</a:t>
            </a:r>
            <a:endParaRPr lang="he-IL" sz="1800" dirty="0"/>
          </a:p>
        </p:txBody>
      </p:sp>
      <p:sp>
        <p:nvSpPr>
          <p:cNvPr id="8" name="Shape 6"/>
          <p:cNvSpPr/>
          <p:nvPr/>
        </p:nvSpPr>
        <p:spPr>
          <a:xfrm>
            <a:off x="3422599" y="2103120"/>
            <a:ext cx="2606040" cy="822960"/>
          </a:xfrm>
          <a:prstGeom prst="roundRect">
            <a:avLst>
              <a:gd name="adj" fmla="val 16667"/>
            </a:avLst>
          </a:prstGeom>
          <a:solidFill>
            <a:srgbClr val="FFF0D6"/>
          </a:solidFill>
          <a:ln w="12700">
            <a:solidFill>
              <a:srgbClr val="FFF0D6"/>
            </a:solidFill>
            <a:prstDash val="solid"/>
          </a:ln>
        </p:spPr>
      </p:sp>
      <p:sp>
        <p:nvSpPr>
          <p:cNvPr id="9" name="Text 7"/>
          <p:cNvSpPr/>
          <p:nvPr/>
        </p:nvSpPr>
        <p:spPr>
          <a:xfrm>
            <a:off x="3422599" y="210312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"תן 3 אפשרויות"</a:t>
            </a:r>
            <a:endParaRPr lang="he-IL" sz="1800" dirty="0"/>
          </a:p>
        </p:txBody>
      </p:sp>
      <p:sp>
        <p:nvSpPr>
          <p:cNvPr id="10" name="Shape 8"/>
          <p:cNvSpPr/>
          <p:nvPr/>
        </p:nvSpPr>
        <p:spPr>
          <a:xfrm>
            <a:off x="651967" y="2103120"/>
            <a:ext cx="2606040" cy="822960"/>
          </a:xfrm>
          <a:prstGeom prst="roundRect">
            <a:avLst>
              <a:gd name="adj" fmla="val 16667"/>
            </a:avLst>
          </a:prstGeom>
          <a:solidFill>
            <a:srgbClr val="FFE3DA"/>
          </a:solidFill>
          <a:ln w="12700">
            <a:solidFill>
              <a:srgbClr val="FFE3DA"/>
            </a:solidFill>
            <a:prstDash val="solid"/>
          </a:ln>
        </p:spPr>
      </p:sp>
      <p:sp>
        <p:nvSpPr>
          <p:cNvPr id="11" name="Text 9"/>
          <p:cNvSpPr/>
          <p:nvPr/>
        </p:nvSpPr>
        <p:spPr>
          <a:xfrm>
            <a:off x="651967" y="210312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"תסדר בטבלה"</a:t>
            </a:r>
            <a:endParaRPr lang="he-IL" sz="1800" dirty="0"/>
          </a:p>
        </p:txBody>
      </p:sp>
      <p:sp>
        <p:nvSpPr>
          <p:cNvPr id="12" name="Shape 10"/>
          <p:cNvSpPr/>
          <p:nvPr/>
        </p:nvSpPr>
        <p:spPr>
          <a:xfrm>
            <a:off x="8963863" y="3154680"/>
            <a:ext cx="2606040" cy="822960"/>
          </a:xfrm>
          <a:prstGeom prst="roundRect">
            <a:avLst>
              <a:gd name="adj" fmla="val 16667"/>
            </a:avLst>
          </a:prstGeom>
          <a:solidFill>
            <a:srgbClr val="F1EDFF"/>
          </a:solidFill>
          <a:ln w="12700">
            <a:solidFill>
              <a:srgbClr val="F1EDFF"/>
            </a:solidFill>
            <a:prstDash val="solid"/>
          </a:ln>
        </p:spPr>
      </p:sp>
      <p:sp>
        <p:nvSpPr>
          <p:cNvPr id="13" name="Text 11"/>
          <p:cNvSpPr/>
          <p:nvPr/>
        </p:nvSpPr>
        <p:spPr>
          <a:xfrm>
            <a:off x="8963863" y="315468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"יותר רשמי"</a:t>
            </a:r>
            <a:endParaRPr lang="he-IL" sz="1800" dirty="0"/>
          </a:p>
        </p:txBody>
      </p:sp>
      <p:sp>
        <p:nvSpPr>
          <p:cNvPr id="14" name="Shape 12"/>
          <p:cNvSpPr/>
          <p:nvPr/>
        </p:nvSpPr>
        <p:spPr>
          <a:xfrm>
            <a:off x="6193231" y="3154680"/>
            <a:ext cx="2606040" cy="822960"/>
          </a:xfrm>
          <a:prstGeom prst="roundRect">
            <a:avLst>
              <a:gd name="adj" fmla="val 16667"/>
            </a:avLst>
          </a:prstGeom>
          <a:solidFill>
            <a:srgbClr val="DDF4F2"/>
          </a:solidFill>
          <a:ln w="12700">
            <a:solidFill>
              <a:srgbClr val="DDF4F2"/>
            </a:solidFill>
            <a:prstDash val="solid"/>
          </a:ln>
        </p:spPr>
      </p:sp>
      <p:sp>
        <p:nvSpPr>
          <p:cNvPr id="15" name="Text 13"/>
          <p:cNvSpPr/>
          <p:nvPr/>
        </p:nvSpPr>
        <p:spPr>
          <a:xfrm>
            <a:off x="6193231" y="315468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"מה חסר כאן?"</a:t>
            </a:r>
            <a:endParaRPr lang="he-IL" sz="1800" dirty="0"/>
          </a:p>
        </p:txBody>
      </p:sp>
      <p:sp>
        <p:nvSpPr>
          <p:cNvPr id="16" name="Shape 14"/>
          <p:cNvSpPr/>
          <p:nvPr/>
        </p:nvSpPr>
        <p:spPr>
          <a:xfrm>
            <a:off x="3422599" y="3154680"/>
            <a:ext cx="2606040" cy="822960"/>
          </a:xfrm>
          <a:prstGeom prst="roundRect">
            <a:avLst>
              <a:gd name="adj" fmla="val 16667"/>
            </a:avLst>
          </a:prstGeom>
          <a:solidFill>
            <a:srgbClr val="FFF0D6"/>
          </a:solidFill>
          <a:ln w="12700">
            <a:solidFill>
              <a:srgbClr val="FFF0D6"/>
            </a:solidFill>
            <a:prstDash val="solid"/>
          </a:ln>
        </p:spPr>
      </p:sp>
      <p:sp>
        <p:nvSpPr>
          <p:cNvPr id="17" name="Text 15"/>
          <p:cNvSpPr/>
          <p:nvPr/>
        </p:nvSpPr>
        <p:spPr>
          <a:xfrm>
            <a:off x="3422599" y="315468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"תחליף רק את יום שלישי"</a:t>
            </a:r>
            <a:endParaRPr lang="he-IL" sz="1800" dirty="0"/>
          </a:p>
        </p:txBody>
      </p:sp>
      <p:sp>
        <p:nvSpPr>
          <p:cNvPr id="18" name="Shape 16"/>
          <p:cNvSpPr/>
          <p:nvPr/>
        </p:nvSpPr>
        <p:spPr>
          <a:xfrm>
            <a:off x="651967" y="3154680"/>
            <a:ext cx="2606040" cy="822960"/>
          </a:xfrm>
          <a:prstGeom prst="roundRect">
            <a:avLst>
              <a:gd name="adj" fmla="val 16667"/>
            </a:avLst>
          </a:prstGeom>
          <a:solidFill>
            <a:srgbClr val="FFE3DA"/>
          </a:solidFill>
          <a:ln w="12700">
            <a:solidFill>
              <a:srgbClr val="FFE3DA"/>
            </a:solidFill>
            <a:prstDash val="solid"/>
          </a:ln>
        </p:spPr>
      </p:sp>
      <p:sp>
        <p:nvSpPr>
          <p:cNvPr id="19" name="Text 17"/>
          <p:cNvSpPr/>
          <p:nvPr/>
        </p:nvSpPr>
        <p:spPr>
          <a:xfrm>
            <a:off x="651967" y="3154680"/>
            <a:ext cx="2606040" cy="822960"/>
          </a:xfrm>
          <a:prstGeom prst="rect">
            <a:avLst/>
          </a:prstGeom>
          <a:noFill/>
          <a:ln/>
        </p:spPr>
        <p:txBody>
          <a:bodyPr wrap="square" lIns="0" tIns="0" rIns="0" bIns="0" rtlCol="0" anchor="ctr"/>
          <a:lstStyle/>
          <a:p>
            <a:pPr rtl="1" algn="ctr" indent="0" marL="0">
              <a:spcAft>
                <a:spcPts val="400"/>
              </a:spcAft>
              <a:buNone/>
            </a:pPr>
            <a:r>
              <a:rPr lang="he-IL" altLang="en-US" sz="1800" b="1" dirty="0">
                <a:solidFill>
                  <a:srgbClr val="1F1A3D"/>
                </a:solidFill>
                <a:latin typeface="IBM Plex Sans Hebrew" pitchFamily="34" charset="0"/>
                <a:ea typeface="IBM Plex Sans Hebrew" pitchFamily="34" charset="-122"/>
                <a:cs typeface="IBM Plex Sans Hebrew" pitchFamily="34" charset="-120"/>
              </a:rPr>
              <a:t>"שאל אותי שאלות קודם"</a:t>
            </a:r>
            <a:endParaRPr lang="he-IL" sz="1800" dirty="0"/>
          </a:p>
        </p:txBody>
      </p:sp>
      <p:sp>
        <p:nvSpPr>
          <p:cNvPr id="20" name="Shape 18"/>
          <p:cNvSpPr/>
          <p:nvPr/>
        </p:nvSpPr>
        <p:spPr>
          <a:xfrm>
            <a:off x="548640" y="4434840"/>
            <a:ext cx="11094415" cy="1463040"/>
          </a:xfrm>
          <a:prstGeom prst="roundRect">
            <a:avLst>
              <a:gd name="adj" fmla="val 9375"/>
            </a:avLst>
          </a:prstGeom>
          <a:solidFill>
            <a:srgbClr val="FFFFFF"/>
          </a:solidFill>
          <a:ln w="15875">
            <a:solidFill>
              <a:srgbClr val="E7E2F7"/>
            </a:solidFill>
            <a:prstDash val="solid"/>
          </a:ln>
        </p:spPr>
      </p:sp>
      <p:sp>
        <p:nvSpPr>
          <p:cNvPr id="21" name="Text 19"/>
          <p:cNvSpPr/>
          <p:nvPr/>
        </p:nvSpPr>
        <p:spPr>
          <a:xfrm>
            <a:off x="822960" y="4526280"/>
            <a:ext cx="10545775" cy="1280160"/>
          </a:xfrm>
          <a:prstGeom prst="rect">
            <a:avLst/>
          </a:prstGeom>
          <a:noFill/>
          <a:ln/>
        </p:spPr>
        <p:txBody>
          <a:bodyPr wrap="square" lIns="0" tIns="0" rIns="0" bIns="0" rtlCol="0" anchor="ctr"/>
          <a:lstStyle/>
          <a:p>
            <a:pPr algn="r" indent="0" marL="0" rtl="1">
              <a:spcAft>
                <a:spcPts val="400"/>
              </a:spcAft>
              <a:buNone/>
            </a:pPr>
            <a:r>
              <a:rPr lang="he-IL" altLang="en-US" sz="1700" b="1" dirty="0">
                <a:solidFill>
                  <a:srgbClr val="FF7A59"/>
                </a:solidFill>
                <a:latin typeface="IBM Plex Sans Hebrew" pitchFamily="34" charset="0"/>
                <a:ea typeface="IBM Plex Sans Hebrew" pitchFamily="34" charset="-122"/>
                <a:cs typeface="IBM Plex Sans Hebrew" pitchFamily="34" charset="-120"/>
              </a:rPr>
              <a:t>התרגיל של יום 6: </a:t>
            </a:r>
            <a:r>
              <a:rPr lang="he-IL" altLang="en-US" sz="1700" dirty="0">
                <a:solidFill>
                  <a:srgbClr val="1F1A3D"/>
                </a:solidFill>
                <a:latin typeface="IBM Plex Sans Hebrew" pitchFamily="34" charset="0"/>
                <a:ea typeface="IBM Plex Sans Hebrew" pitchFamily="34" charset="-122"/>
                <a:cs typeface="IBM Plex Sans Hebrew" pitchFamily="34" charset="-120"/>
              </a:rPr>
              <a:t>"יש לי במקרר ביצים, עגבניות, עוף, אורז וקישואים. תכנן ארוחות ערב ל-5 ימים למשפחה של 4, עד 40 דקות הכנה, בטבלה." ואז 3 סבבי שיפור ורשימת קניות.</a:t>
            </a:r>
            <a:endParaRPr lang="he-IL" sz="1700" dirty="0"/>
          </a:p>
        </p:txBody>
      </p:sp>
      <p:sp>
        <p:nvSpPr>
          <p:cNvPr id="22"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AI כותב טיוטה, אתם מחליטים ושולחים</a:t>
            </a:r>
            <a:endParaRPr lang="he-IL" sz="3400" dirty="0"/>
          </a:p>
        </p:txBody>
      </p:sp>
      <p:sp>
        <p:nvSpPr>
          <p:cNvPr id="3" name="Shape 1"/>
          <p:cNvSpPr/>
          <p:nvPr/>
        </p:nvSpPr>
        <p:spPr>
          <a:xfrm>
            <a:off x="6263640" y="1508760"/>
            <a:ext cx="5376672" cy="4480560"/>
          </a:xfrm>
          <a:prstGeom prst="roundRect">
            <a:avLst>
              <a:gd name="adj" fmla="val 3061"/>
            </a:avLst>
          </a:prstGeom>
          <a:solidFill>
            <a:srgbClr val="FFFFFF"/>
          </a:solidFill>
          <a:ln w="15875">
            <a:solidFill>
              <a:srgbClr val="E7E2F7"/>
            </a:solidFill>
            <a:prstDash val="solid"/>
          </a:ln>
        </p:spPr>
      </p:sp>
      <p:sp>
        <p:nvSpPr>
          <p:cNvPr id="4" name="Text 2"/>
          <p:cNvSpPr/>
          <p:nvPr/>
        </p:nvSpPr>
        <p:spPr>
          <a:xfrm>
            <a:off x="6537960" y="1691640"/>
            <a:ext cx="4846320" cy="457200"/>
          </a:xfrm>
          <a:prstGeom prst="rect">
            <a:avLst/>
          </a:prstGeom>
          <a:noFill/>
          <a:ln/>
        </p:spPr>
        <p:txBody>
          <a:bodyPr wrap="square" lIns="0" tIns="0" rIns="0" bIns="0" rtlCol="0" anchor="t"/>
          <a:lstStyle/>
          <a:p>
            <a:pPr rtl="1" algn="r" indent="0" marL="0">
              <a:spcAft>
                <a:spcPts val="400"/>
              </a:spcAft>
              <a:buNone/>
            </a:pPr>
            <a:r>
              <a:rPr lang="he-IL" altLang="en-US" sz="2200" dirty="0">
                <a:solidFill>
                  <a:srgbClr val="6C4CF5"/>
                </a:solidFill>
                <a:latin typeface="Secular One" pitchFamily="34" charset="0"/>
                <a:ea typeface="Secular One" pitchFamily="34" charset="-122"/>
                <a:cs typeface="Secular One" pitchFamily="34" charset="-120"/>
              </a:rPr>
              <a:t>הבקשה</a:t>
            </a:r>
            <a:endParaRPr lang="he-IL" sz="2200" dirty="0"/>
          </a:p>
        </p:txBody>
      </p:sp>
      <p:sp>
        <p:nvSpPr>
          <p:cNvPr id="5" name="Text 3"/>
          <p:cNvSpPr/>
          <p:nvPr/>
        </p:nvSpPr>
        <p:spPr>
          <a:xfrm>
            <a:off x="6537960" y="2240280"/>
            <a:ext cx="4846320" cy="201168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"חברת האינטרנט חייבה אותי פעמיים. כתוב מייל לשירות הלקוחות: מנומס אבל תקיף, עד 120 מילים. במקום פרטים אישיים כתוב [שם], [מספר לקוח], [סכום]."</a:t>
            </a:r>
            <a:endParaRPr lang="he-IL" sz="1600" dirty="0"/>
          </a:p>
        </p:txBody>
      </p:sp>
      <p:sp>
        <p:nvSpPr>
          <p:cNvPr id="6" name="Shape 4"/>
          <p:cNvSpPr/>
          <p:nvPr/>
        </p:nvSpPr>
        <p:spPr>
          <a:xfrm>
            <a:off x="10241280" y="4526280"/>
            <a:ext cx="1143000" cy="384048"/>
          </a:xfrm>
          <a:prstGeom prst="roundRect">
            <a:avLst>
              <a:gd name="adj" fmla="val 50000"/>
            </a:avLst>
          </a:prstGeom>
          <a:solidFill>
            <a:srgbClr val="2EC4B6"/>
          </a:solidFill>
          <a:ln w="12700">
            <a:solidFill>
              <a:srgbClr val="2EC4B6"/>
            </a:solidFill>
            <a:prstDash val="solid"/>
          </a:ln>
        </p:spPr>
      </p:sp>
      <p:sp>
        <p:nvSpPr>
          <p:cNvPr id="7" name="Text 5"/>
          <p:cNvSpPr/>
          <p:nvPr/>
        </p:nvSpPr>
        <p:spPr>
          <a:xfrm>
            <a:off x="10241280" y="4526280"/>
            <a:ext cx="1143000" cy="384048"/>
          </a:xfrm>
          <a:prstGeom prst="rect">
            <a:avLst/>
          </a:prstGeom>
          <a:noFill/>
          <a:ln/>
        </p:spPr>
        <p:txBody>
          <a:bodyPr wrap="square" lIns="0" tIns="0" rIns="0" bIns="0" rtlCol="0" anchor="ctr"/>
          <a:lstStyle/>
          <a:p>
            <a:pPr rtl="1" algn="ctr" indent="0" marL="0">
              <a:buNone/>
            </a:pPr>
            <a:r>
              <a:rPr lang="he-IL" altLang="en-US" sz="1300" b="1" dirty="0">
                <a:solidFill>
                  <a:srgbClr val="FFFFFF"/>
                </a:solidFill>
                <a:latin typeface="IBM Plex Sans Hebrew" pitchFamily="34" charset="0"/>
                <a:ea typeface="IBM Plex Sans Hebrew" pitchFamily="34" charset="-122"/>
                <a:cs typeface="IBM Plex Sans Hebrew" pitchFamily="34" charset="-120"/>
              </a:rPr>
              <a:t>[שם]</a:t>
            </a:r>
            <a:endParaRPr lang="he-IL" sz="1300" dirty="0"/>
          </a:p>
        </p:txBody>
      </p:sp>
      <p:sp>
        <p:nvSpPr>
          <p:cNvPr id="8" name="Shape 6"/>
          <p:cNvSpPr/>
          <p:nvPr/>
        </p:nvSpPr>
        <p:spPr>
          <a:xfrm>
            <a:off x="8366760" y="4526280"/>
            <a:ext cx="1737360" cy="384048"/>
          </a:xfrm>
          <a:prstGeom prst="roundRect">
            <a:avLst>
              <a:gd name="adj" fmla="val 50000"/>
            </a:avLst>
          </a:prstGeom>
          <a:solidFill>
            <a:srgbClr val="2EC4B6"/>
          </a:solidFill>
          <a:ln w="12700">
            <a:solidFill>
              <a:srgbClr val="2EC4B6"/>
            </a:solidFill>
            <a:prstDash val="solid"/>
          </a:ln>
        </p:spPr>
      </p:sp>
      <p:sp>
        <p:nvSpPr>
          <p:cNvPr id="9" name="Text 7"/>
          <p:cNvSpPr/>
          <p:nvPr/>
        </p:nvSpPr>
        <p:spPr>
          <a:xfrm>
            <a:off x="8366760" y="4526280"/>
            <a:ext cx="1737360" cy="384048"/>
          </a:xfrm>
          <a:prstGeom prst="rect">
            <a:avLst/>
          </a:prstGeom>
          <a:noFill/>
          <a:ln/>
        </p:spPr>
        <p:txBody>
          <a:bodyPr wrap="square" lIns="0" tIns="0" rIns="0" bIns="0" rtlCol="0" anchor="ctr"/>
          <a:lstStyle/>
          <a:p>
            <a:pPr rtl="1" algn="ctr" indent="0" marL="0">
              <a:buNone/>
            </a:pPr>
            <a:r>
              <a:rPr lang="he-IL" altLang="en-US" sz="1300" b="1" dirty="0">
                <a:solidFill>
                  <a:srgbClr val="FFFFFF"/>
                </a:solidFill>
                <a:latin typeface="IBM Plex Sans Hebrew" pitchFamily="34" charset="0"/>
                <a:ea typeface="IBM Plex Sans Hebrew" pitchFamily="34" charset="-122"/>
                <a:cs typeface="IBM Plex Sans Hebrew" pitchFamily="34" charset="-120"/>
              </a:rPr>
              <a:t>[מספר לקוח]</a:t>
            </a:r>
            <a:endParaRPr lang="he-IL" sz="1300" dirty="0"/>
          </a:p>
        </p:txBody>
      </p:sp>
      <p:sp>
        <p:nvSpPr>
          <p:cNvPr id="10" name="Shape 8"/>
          <p:cNvSpPr/>
          <p:nvPr/>
        </p:nvSpPr>
        <p:spPr>
          <a:xfrm>
            <a:off x="7086600" y="4526280"/>
            <a:ext cx="1143000" cy="384048"/>
          </a:xfrm>
          <a:prstGeom prst="roundRect">
            <a:avLst>
              <a:gd name="adj" fmla="val 50000"/>
            </a:avLst>
          </a:prstGeom>
          <a:solidFill>
            <a:srgbClr val="2EC4B6"/>
          </a:solidFill>
          <a:ln w="12700">
            <a:solidFill>
              <a:srgbClr val="2EC4B6"/>
            </a:solidFill>
            <a:prstDash val="solid"/>
          </a:ln>
        </p:spPr>
      </p:sp>
      <p:sp>
        <p:nvSpPr>
          <p:cNvPr id="11" name="Text 9"/>
          <p:cNvSpPr/>
          <p:nvPr/>
        </p:nvSpPr>
        <p:spPr>
          <a:xfrm>
            <a:off x="7086600" y="4526280"/>
            <a:ext cx="1143000" cy="384048"/>
          </a:xfrm>
          <a:prstGeom prst="rect">
            <a:avLst/>
          </a:prstGeom>
          <a:noFill/>
          <a:ln/>
        </p:spPr>
        <p:txBody>
          <a:bodyPr wrap="square" lIns="0" tIns="0" rIns="0" bIns="0" rtlCol="0" anchor="ctr"/>
          <a:lstStyle/>
          <a:p>
            <a:pPr rtl="1" algn="ctr" indent="0" marL="0">
              <a:buNone/>
            </a:pPr>
            <a:r>
              <a:rPr lang="he-IL" altLang="en-US" sz="1300" b="1" dirty="0">
                <a:solidFill>
                  <a:srgbClr val="FFFFFF"/>
                </a:solidFill>
                <a:latin typeface="IBM Plex Sans Hebrew" pitchFamily="34" charset="0"/>
                <a:ea typeface="IBM Plex Sans Hebrew" pitchFamily="34" charset="-122"/>
                <a:cs typeface="IBM Plex Sans Hebrew" pitchFamily="34" charset="-120"/>
              </a:rPr>
              <a:t>[סכום]</a:t>
            </a:r>
            <a:endParaRPr lang="he-IL" sz="1300" dirty="0"/>
          </a:p>
        </p:txBody>
      </p:sp>
      <p:sp>
        <p:nvSpPr>
          <p:cNvPr id="12" name="Text 10"/>
          <p:cNvSpPr/>
          <p:nvPr/>
        </p:nvSpPr>
        <p:spPr>
          <a:xfrm>
            <a:off x="6537960" y="5120640"/>
            <a:ext cx="4846320" cy="457200"/>
          </a:xfrm>
          <a:prstGeom prst="rect">
            <a:avLst/>
          </a:prstGeom>
          <a:noFill/>
          <a:ln/>
        </p:spPr>
        <p:txBody>
          <a:bodyPr wrap="square" lIns="0" tIns="0" rIns="0" bIns="0" rtlCol="0" anchor="t"/>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החלפת פרטים מזהים = התממה</a:t>
            </a:r>
            <a:endParaRPr lang="he-IL" sz="1400" dirty="0"/>
          </a:p>
        </p:txBody>
      </p:sp>
      <p:sp>
        <p:nvSpPr>
          <p:cNvPr id="13" name="Text 11"/>
          <p:cNvSpPr/>
          <p:nvPr/>
        </p:nvSpPr>
        <p:spPr>
          <a:xfrm>
            <a:off x="548640" y="1600200"/>
            <a:ext cx="5394960" cy="457200"/>
          </a:xfrm>
          <a:prstGeom prst="rect">
            <a:avLst/>
          </a:prstGeom>
          <a:noFill/>
          <a:ln/>
        </p:spPr>
        <p:txBody>
          <a:bodyPr wrap="square" lIns="0" tIns="0" rIns="0" bIns="0" rtlCol="0" anchor="t"/>
          <a:lstStyle/>
          <a:p>
            <a:pPr rtl="1" algn="r" indent="0" marL="0">
              <a:spcAft>
                <a:spcPts val="400"/>
              </a:spcAft>
              <a:buNone/>
            </a:pPr>
            <a:r>
              <a:rPr lang="he-IL" altLang="en-US" sz="2200" dirty="0">
                <a:solidFill>
                  <a:srgbClr val="FF7A59"/>
                </a:solidFill>
                <a:latin typeface="Secular One" pitchFamily="34" charset="0"/>
                <a:ea typeface="Secular One" pitchFamily="34" charset="-122"/>
                <a:cs typeface="Secular One" pitchFamily="34" charset="-120"/>
              </a:rPr>
              <a:t>שימושים שכדאי לנסות</a:t>
            </a:r>
            <a:endParaRPr lang="he-IL" sz="2200" dirty="0"/>
          </a:p>
        </p:txBody>
      </p:sp>
      <p:sp>
        <p:nvSpPr>
          <p:cNvPr id="14" name="Text 12"/>
          <p:cNvSpPr/>
          <p:nvPr/>
        </p:nvSpPr>
        <p:spPr>
          <a:xfrm>
            <a:off x="548640" y="2148840"/>
            <a:ext cx="5394960" cy="3291840"/>
          </a:xfrm>
          <a:prstGeom prst="rect">
            <a:avLst/>
          </a:prstGeom>
          <a:noFill/>
          <a:ln/>
        </p:spPr>
        <p:txBody>
          <a:bodyPr wrap="square" lIns="0" tIns="0" rIns="0" bIns="0" rtlCol="0" anchor="t"/>
          <a:lstStyle/>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מייל לא נעים, בטון נכון</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שתי גרסאות: "רכה" ו"תקיפה"</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תיקון שגיאות בלי לשנות משמעות</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תרגום פשוט ומנומס</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פוסט לעסק קטן</a:t>
            </a:r>
            <a:endParaRPr lang="he-IL" sz="1700" dirty="0"/>
          </a:p>
          <a:p>
            <a:pPr algn="r" marL="342900" indent="-342900" rtl="1">
              <a:spcAft>
                <a:spcPts val="800"/>
              </a:spcAft>
              <a:buChar char="•"/>
            </a:pPr>
            <a:r>
              <a:rPr lang="he-IL" altLang="en-US" sz="1700" dirty="0">
                <a:solidFill>
                  <a:srgbClr val="1F1A3D"/>
                </a:solidFill>
                <a:latin typeface="IBM Plex Sans Hebrew" pitchFamily="34" charset="0"/>
                <a:ea typeface="IBM Plex Sans Hebrew" pitchFamily="34" charset="-122"/>
                <a:cs typeface="IBM Plex Sans Hebrew" pitchFamily="34" charset="-120"/>
              </a:rPr>
              <a:t>בדיקה: "משהו נשמע לא מנומס?"</a:t>
            </a:r>
            <a:endParaRPr lang="he-IL" sz="1700" dirty="0"/>
          </a:p>
        </p:txBody>
      </p:sp>
      <p:sp>
        <p:nvSpPr>
          <p:cNvPr id="15" name="Text 13"/>
          <p:cNvSpPr/>
          <p:nvPr/>
        </p:nvSpPr>
        <p:spPr>
          <a:xfrm>
            <a:off x="548640" y="6400800"/>
            <a:ext cx="11094415" cy="274320"/>
          </a:xfrm>
          <a:prstGeom prst="rect">
            <a:avLst/>
          </a:prstGeom>
          <a:noFill/>
          <a:ln/>
        </p:spPr>
        <p:txBody>
          <a:bodyPr wrap="square" lIns="0" tIns="0" rIns="0" bIns="0" rtlCol="0" anchor="t"/>
          <a:lstStyle/>
          <a:p>
            <a:pPr rtl="1" algn="r" indent="0" marL="0">
              <a:spcAft>
                <a:spcPts val="400"/>
              </a:spcAft>
              <a:buNone/>
            </a:pPr>
            <a:r>
              <a:rPr lang="he-IL" altLang="en-US" sz="1000" dirty="0">
                <a:solidFill>
                  <a:srgbClr val="6B6880"/>
                </a:solidFill>
                <a:latin typeface="IBM Plex Sans Hebrew" pitchFamily="34" charset="0"/>
                <a:ea typeface="IBM Plex Sans Hebrew" pitchFamily="34" charset="-122"/>
                <a:cs typeface="IBM Plex Sans Hebrew" pitchFamily="34" charset="-120"/>
              </a:rPr>
              <a:t>לפני שליחה: קוראים, מתקנים, מוסיפים את הפרטים האמיתיים בעצמכם.</a:t>
            </a:r>
            <a:endParaRPr lang="he-IL" sz="1000" dirty="0"/>
          </a:p>
        </p:txBody>
      </p:sp>
      <p:sp>
        <p:nvSpPr>
          <p:cNvPr id="16"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מצלמים, מעלים ושואלים: AI גם רואה וקורא</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מולטימודלי = מבין טקסט, תמונה, קול ווידאו</a:t>
            </a:r>
            <a:endParaRPr lang="he-IL" sz="1600" dirty="0"/>
          </a:p>
        </p:txBody>
      </p:sp>
      <p:sp>
        <p:nvSpPr>
          <p:cNvPr id="4" name="Shape 2"/>
          <p:cNvSpPr/>
          <p:nvPr/>
        </p:nvSpPr>
        <p:spPr>
          <a:xfrm>
            <a:off x="8963863" y="2011680"/>
            <a:ext cx="2606040" cy="2377440"/>
          </a:xfrm>
          <a:prstGeom prst="roundRect">
            <a:avLst>
              <a:gd name="adj" fmla="val 5769"/>
            </a:avLst>
          </a:prstGeom>
          <a:solidFill>
            <a:srgbClr val="FFFFFF"/>
          </a:solidFill>
          <a:ln w="15875">
            <a:solidFill>
              <a:srgbClr val="E7E2F7"/>
            </a:solidFill>
            <a:prstDash val="solid"/>
          </a:ln>
        </p:spPr>
      </p:sp>
      <p:sp>
        <p:nvSpPr>
          <p:cNvPr id="5" name="Shape 3"/>
          <p:cNvSpPr/>
          <p:nvPr/>
        </p:nvSpPr>
        <p:spPr>
          <a:xfrm>
            <a:off x="9923983" y="2194560"/>
            <a:ext cx="685800" cy="685800"/>
          </a:xfrm>
          <a:prstGeom prst="ellipse">
            <a:avLst/>
          </a:prstGeom>
          <a:solidFill>
            <a:srgbClr val="6C4CF5"/>
          </a:solidFill>
          <a:ln w="12700">
            <a:solidFill>
              <a:srgbClr val="FFFFFF"/>
            </a:solidFill>
            <a:prstDash val="solid"/>
          </a:ln>
        </p:spPr>
      </p:sp>
      <p:sp>
        <p:nvSpPr>
          <p:cNvPr id="6" name="Text 4"/>
          <p:cNvSpPr/>
          <p:nvPr/>
        </p:nvSpPr>
        <p:spPr>
          <a:xfrm>
            <a:off x="9101023" y="3017520"/>
            <a:ext cx="233172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מכתב הדוגמה (בדוי)</a:t>
            </a:r>
            <a:endParaRPr lang="he-IL" sz="1900" dirty="0"/>
          </a:p>
        </p:txBody>
      </p:sp>
      <p:sp>
        <p:nvSpPr>
          <p:cNvPr id="7" name="Text 5"/>
          <p:cNvSpPr/>
          <p:nvPr/>
        </p:nvSpPr>
        <p:spPr>
          <a:xfrm>
            <a:off x="9101023" y="3520440"/>
            <a:ext cx="233172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"מה מבקשים ממני ועד מתי?"</a:t>
            </a:r>
            <a:endParaRPr lang="he-IL" sz="1400" dirty="0"/>
          </a:p>
        </p:txBody>
      </p:sp>
      <p:sp>
        <p:nvSpPr>
          <p:cNvPr id="8" name="Shape 6"/>
          <p:cNvSpPr/>
          <p:nvPr/>
        </p:nvSpPr>
        <p:spPr>
          <a:xfrm>
            <a:off x="6193231" y="2011680"/>
            <a:ext cx="2606040" cy="2377440"/>
          </a:xfrm>
          <a:prstGeom prst="roundRect">
            <a:avLst>
              <a:gd name="adj" fmla="val 5769"/>
            </a:avLst>
          </a:prstGeom>
          <a:solidFill>
            <a:srgbClr val="FFFFFF"/>
          </a:solidFill>
          <a:ln w="15875">
            <a:solidFill>
              <a:srgbClr val="E7E2F7"/>
            </a:solidFill>
            <a:prstDash val="solid"/>
          </a:ln>
        </p:spPr>
      </p:sp>
      <p:sp>
        <p:nvSpPr>
          <p:cNvPr id="9" name="Shape 7"/>
          <p:cNvSpPr/>
          <p:nvPr/>
        </p:nvSpPr>
        <p:spPr>
          <a:xfrm>
            <a:off x="7153351" y="2194560"/>
            <a:ext cx="685800" cy="685800"/>
          </a:xfrm>
          <a:prstGeom prst="ellipse">
            <a:avLst/>
          </a:prstGeom>
          <a:solidFill>
            <a:srgbClr val="FF7A59"/>
          </a:solidFill>
          <a:ln w="12700">
            <a:solidFill>
              <a:srgbClr val="FFFFFF"/>
            </a:solidFill>
            <a:prstDash val="solid"/>
          </a:ln>
        </p:spPr>
      </p:sp>
      <p:sp>
        <p:nvSpPr>
          <p:cNvPr id="10" name="Text 8"/>
          <p:cNvSpPr/>
          <p:nvPr/>
        </p:nvSpPr>
        <p:spPr>
          <a:xfrm>
            <a:off x="6330391" y="3017520"/>
            <a:ext cx="233172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תקנון ציבורי של אתר</a:t>
            </a:r>
            <a:endParaRPr lang="he-IL" sz="1900" dirty="0"/>
          </a:p>
        </p:txBody>
      </p:sp>
      <p:sp>
        <p:nvSpPr>
          <p:cNvPr id="11" name="Text 9"/>
          <p:cNvSpPr/>
          <p:nvPr/>
        </p:nvSpPr>
        <p:spPr>
          <a:xfrm>
            <a:off x="6330391" y="3520440"/>
            <a:ext cx="233172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"7 נקודות חשובות לצרכן"</a:t>
            </a:r>
            <a:endParaRPr lang="he-IL" sz="1400" dirty="0"/>
          </a:p>
        </p:txBody>
      </p:sp>
      <p:sp>
        <p:nvSpPr>
          <p:cNvPr id="12" name="Shape 10"/>
          <p:cNvSpPr/>
          <p:nvPr/>
        </p:nvSpPr>
        <p:spPr>
          <a:xfrm>
            <a:off x="3422599" y="2011680"/>
            <a:ext cx="2606040" cy="2377440"/>
          </a:xfrm>
          <a:prstGeom prst="roundRect">
            <a:avLst>
              <a:gd name="adj" fmla="val 5769"/>
            </a:avLst>
          </a:prstGeom>
          <a:solidFill>
            <a:srgbClr val="FFFFFF"/>
          </a:solidFill>
          <a:ln w="15875">
            <a:solidFill>
              <a:srgbClr val="E7E2F7"/>
            </a:solidFill>
            <a:prstDash val="solid"/>
          </a:ln>
        </p:spPr>
      </p:sp>
      <p:sp>
        <p:nvSpPr>
          <p:cNvPr id="13" name="Shape 11"/>
          <p:cNvSpPr/>
          <p:nvPr/>
        </p:nvSpPr>
        <p:spPr>
          <a:xfrm>
            <a:off x="4382719" y="2194560"/>
            <a:ext cx="685800" cy="685800"/>
          </a:xfrm>
          <a:prstGeom prst="ellipse">
            <a:avLst/>
          </a:prstGeom>
          <a:solidFill>
            <a:srgbClr val="2EC4B6"/>
          </a:solidFill>
          <a:ln w="12700">
            <a:solidFill>
              <a:srgbClr val="FFFFFF"/>
            </a:solidFill>
            <a:prstDash val="solid"/>
          </a:ln>
        </p:spPr>
      </p:sp>
      <p:sp>
        <p:nvSpPr>
          <p:cNvPr id="14" name="Text 12"/>
          <p:cNvSpPr/>
          <p:nvPr/>
        </p:nvSpPr>
        <p:spPr>
          <a:xfrm>
            <a:off x="3559759" y="3017520"/>
            <a:ext cx="233172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צמח בגינה</a:t>
            </a:r>
            <a:endParaRPr lang="he-IL" sz="1900" dirty="0"/>
          </a:p>
        </p:txBody>
      </p:sp>
      <p:sp>
        <p:nvSpPr>
          <p:cNvPr id="15" name="Text 13"/>
          <p:cNvSpPr/>
          <p:nvPr/>
        </p:nvSpPr>
        <p:spPr>
          <a:xfrm>
            <a:off x="3559759" y="3520440"/>
            <a:ext cx="233172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"למה העלים מצהיבים?"</a:t>
            </a:r>
            <a:endParaRPr lang="he-IL" sz="1400" dirty="0"/>
          </a:p>
        </p:txBody>
      </p:sp>
      <p:sp>
        <p:nvSpPr>
          <p:cNvPr id="16" name="Shape 14"/>
          <p:cNvSpPr/>
          <p:nvPr/>
        </p:nvSpPr>
        <p:spPr>
          <a:xfrm>
            <a:off x="651967" y="2011680"/>
            <a:ext cx="2606040" cy="2377440"/>
          </a:xfrm>
          <a:prstGeom prst="roundRect">
            <a:avLst>
              <a:gd name="adj" fmla="val 5769"/>
            </a:avLst>
          </a:prstGeom>
          <a:solidFill>
            <a:srgbClr val="FFFFFF"/>
          </a:solidFill>
          <a:ln w="15875">
            <a:solidFill>
              <a:srgbClr val="E7E2F7"/>
            </a:solidFill>
            <a:prstDash val="solid"/>
          </a:ln>
        </p:spPr>
      </p:sp>
      <p:sp>
        <p:nvSpPr>
          <p:cNvPr id="17" name="Shape 15"/>
          <p:cNvSpPr/>
          <p:nvPr/>
        </p:nvSpPr>
        <p:spPr>
          <a:xfrm>
            <a:off x="1612087" y="2194560"/>
            <a:ext cx="685800" cy="685800"/>
          </a:xfrm>
          <a:prstGeom prst="ellipse">
            <a:avLst/>
          </a:prstGeom>
          <a:solidFill>
            <a:srgbClr val="FFC547"/>
          </a:solidFill>
          <a:ln w="12700">
            <a:solidFill>
              <a:srgbClr val="FFFFFF"/>
            </a:solidFill>
            <a:prstDash val="solid"/>
          </a:ln>
        </p:spPr>
      </p:sp>
      <p:sp>
        <p:nvSpPr>
          <p:cNvPr id="18" name="Text 16"/>
          <p:cNvSpPr/>
          <p:nvPr/>
        </p:nvSpPr>
        <p:spPr>
          <a:xfrm>
            <a:off x="789127" y="3017520"/>
            <a:ext cx="2331720" cy="457200"/>
          </a:xfrm>
          <a:prstGeom prst="rect">
            <a:avLst/>
          </a:prstGeom>
          <a:noFill/>
          <a:ln/>
        </p:spPr>
        <p:txBody>
          <a:bodyPr wrap="square" lIns="0" tIns="0" rIns="0" bIns="0" rtlCol="0" anchor="t"/>
          <a:lstStyle/>
          <a:p>
            <a:pPr rtl="1" algn="ct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תפריט בחו"ל</a:t>
            </a:r>
            <a:endParaRPr lang="he-IL" sz="1900" dirty="0"/>
          </a:p>
        </p:txBody>
      </p:sp>
      <p:sp>
        <p:nvSpPr>
          <p:cNvPr id="19" name="Text 17"/>
          <p:cNvSpPr/>
          <p:nvPr/>
        </p:nvSpPr>
        <p:spPr>
          <a:xfrm>
            <a:off x="789127" y="3520440"/>
            <a:ext cx="2331720" cy="731520"/>
          </a:xfrm>
          <a:prstGeom prst="rect">
            <a:avLst/>
          </a:prstGeom>
          <a:noFill/>
          <a:ln/>
        </p:spPr>
        <p:txBody>
          <a:bodyPr wrap="square" lIns="0" tIns="0" rIns="0" bIns="0" rtlCol="0" anchor="t"/>
          <a:lstStyle/>
          <a:p>
            <a:pPr rtl="1" algn="ct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"תרגם והמלץ על מנות בלי בשר"</a:t>
            </a:r>
            <a:endParaRPr lang="he-IL" sz="1400" dirty="0"/>
          </a:p>
        </p:txBody>
      </p:sp>
      <p:sp>
        <p:nvSpPr>
          <p:cNvPr id="20" name="Text 18"/>
          <p:cNvSpPr/>
          <p:nvPr/>
        </p:nvSpPr>
        <p:spPr>
          <a:xfrm>
            <a:off x="548640" y="4663440"/>
            <a:ext cx="11094415" cy="457200"/>
          </a:xfrm>
          <a:prstGeom prst="rect">
            <a:avLst/>
          </a:prstGeom>
          <a:noFill/>
          <a:ln/>
        </p:spPr>
        <p:txBody>
          <a:bodyPr wrap="square" lIns="0" tIns="0" rIns="0" bIns="0" rtlCol="0" anchor="t"/>
          <a:lstStyle/>
          <a:p>
            <a:pPr rtl="1" algn="ct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איך: לוחצים על + או "Attach" ליד תיבת הכתיבה ← בוחרים קובץ או מצלמה ← כותבים מה רוצים</a:t>
            </a:r>
            <a:endParaRPr lang="he-IL" sz="1600" dirty="0"/>
          </a:p>
        </p:txBody>
      </p:sp>
      <p:sp>
        <p:nvSpPr>
          <p:cNvPr id="21" name="Shape 19"/>
          <p:cNvSpPr/>
          <p:nvPr/>
        </p:nvSpPr>
        <p:spPr>
          <a:xfrm>
            <a:off x="548640" y="5303520"/>
            <a:ext cx="11094415" cy="731520"/>
          </a:xfrm>
          <a:prstGeom prst="roundRect">
            <a:avLst>
              <a:gd name="adj" fmla="val 18750"/>
            </a:avLst>
          </a:prstGeom>
          <a:solidFill>
            <a:srgbClr val="FFE3DA"/>
          </a:solidFill>
          <a:ln w="12700">
            <a:solidFill>
              <a:srgbClr val="FFE3DA"/>
            </a:solidFill>
            <a:prstDash val="solid"/>
          </a:ln>
        </p:spPr>
      </p:sp>
      <p:sp>
        <p:nvSpPr>
          <p:cNvPr id="22" name="Text 20"/>
          <p:cNvSpPr/>
          <p:nvPr/>
        </p:nvSpPr>
        <p:spPr>
          <a:xfrm>
            <a:off x="822960" y="5303520"/>
            <a:ext cx="10545775" cy="731520"/>
          </a:xfrm>
          <a:prstGeom prst="rect">
            <a:avLst/>
          </a:prstGeom>
          <a:noFill/>
          <a:ln/>
        </p:spPr>
        <p:txBody>
          <a:bodyPr wrap="square" lIns="0" tIns="0" rIns="0" bIns="0" rtlCol="0" anchor="ctr"/>
          <a:lstStyle/>
          <a:p>
            <a:pPr rtl="1" algn="ctr" indent="0" marL="0">
              <a:spcAft>
                <a:spcPts val="400"/>
              </a:spcAft>
              <a:buNone/>
            </a:pPr>
            <a:r>
              <a:rPr lang="he-IL" altLang="en-US" sz="1500" b="1" dirty="0">
                <a:solidFill>
                  <a:srgbClr val="B23A17"/>
                </a:solidFill>
                <a:latin typeface="IBM Plex Sans Hebrew" pitchFamily="34" charset="0"/>
                <a:ea typeface="IBM Plex Sans Hebrew" pitchFamily="34" charset="-122"/>
                <a:cs typeface="IBM Plex Sans Hebrew" pitchFamily="34" charset="-120"/>
              </a:rPr>
              <a:t>לפני העלאה: מסתירים שם, תעודת זהות, מספר חשבון וכתובת. במסמכים רפואיים: מבינים מושגים, מחליטים רק עם הרופא.</a:t>
            </a:r>
            <a:endParaRPr lang="he-IL" sz="1500" dirty="0"/>
          </a:p>
        </p:txBody>
      </p:sp>
      <p:sp>
        <p:nvSpPr>
          <p:cNvPr id="23"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אין "הכי טוב", יש "הכי מתאים לי"</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יום 10: אותו פרומפט בארבעה עוזרים, ובוחרים "כלי בית"</a:t>
            </a:r>
            <a:endParaRPr lang="he-IL" sz="16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3044952"/>
                <a:gridCol w="822960"/>
                <a:gridCol w="4206240"/>
                <a:gridCol w="1463040"/>
                <a:gridCol w="1554480"/>
              </a:tblGrid>
              <a:tr h="777240">
                <a:tc>
                  <a:txBody>
                    <a:bodyPr/>
                    <a:lstStyle/>
                    <a:p>
                      <a:pPr rtl="1" algn="r" indent="0" marL="0">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מנוי בסיסי-מתקדם (משוער*)</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חינם</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חוזקות בולטות</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חברה</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עוזר</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777240">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Go כ-$8 · Plus כ-$20</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כן</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הכלי הכללי הנפוץ: כתיבה, תמונות, קול, מחקר</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OpenAI</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ChatGPT</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777240">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AI Plus כ-$5 · AI Pro כ-$20</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כן</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משתלב ב-Gmail ו-Drive, מסמכים ארוכים, וידאו</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Google</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Gemini</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777240">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Pro כ-$20</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כן</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כתיבה איכותית, מסמכים ארוכים, קוד</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Anthropic</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Claude</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777240">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SuperGrok Lite כ-$10 · SuperGrok כ-$30</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כן</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מידע עדכני מהרשת ומ-X, תמונות ווידאו</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xAI</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Grok</a:t>
                      </a:r>
                      <a:endParaRPr lang="he-IL" sz="16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5" name="Text 2"/>
          <p:cNvSpPr/>
          <p:nvPr/>
        </p:nvSpPr>
        <p:spPr>
          <a:xfrm>
            <a:off x="548640" y="6400800"/>
            <a:ext cx="11094415" cy="274320"/>
          </a:xfrm>
          <a:prstGeom prst="rect">
            <a:avLst/>
          </a:prstGeom>
          <a:noFill/>
          <a:ln/>
        </p:spPr>
        <p:txBody>
          <a:bodyPr wrap="square" lIns="0" tIns="0" rIns="0" bIns="0" rtlCol="0" anchor="t"/>
          <a:lstStyle/>
          <a:p>
            <a:pPr rtl="1" algn="r" indent="0" marL="0">
              <a:spcAft>
                <a:spcPts val="400"/>
              </a:spcAft>
              <a:buNone/>
            </a:pPr>
            <a:r>
              <a:rPr lang="he-IL" altLang="en-US" sz="1000" dirty="0">
                <a:solidFill>
                  <a:srgbClr val="6B6880"/>
                </a:solidFill>
                <a:latin typeface="IBM Plex Sans Hebrew" pitchFamily="34" charset="0"/>
                <a:ea typeface="IBM Plex Sans Hebrew" pitchFamily="34" charset="-122"/>
                <a:cs typeface="IBM Plex Sans Hebrew" pitchFamily="34" charset="-120"/>
              </a:rPr>
              <a:t>*מחירים משוערים בדולר לחודש, לפני מס, נכון לאוקטובר 2026. משתנים לפי מדינה ועשויים להשתנות. אין צורך במנוי כדי להשלים את הקורס.</a:t>
            </a:r>
            <a:endParaRPr lang="he-IL" sz="1000" dirty="0"/>
          </a:p>
        </p:txBody>
      </p:sp>
      <p:sp>
        <p:nvSpPr>
          <p:cNvPr id="18"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9542F"/>
        </a:solidFill>
      </p:bgPr>
    </p:bg>
    <p:spTree>
      <p:nvGrpSpPr>
        <p:cNvPr id="1" name=""/>
        <p:cNvGrpSpPr/>
        <p:nvPr/>
      </p:nvGrpSpPr>
      <p:grpSpPr>
        <a:xfrm>
          <a:off x="0" y="0"/>
          <a:ext cx="0" cy="0"/>
          <a:chOff x="0" y="0"/>
          <a:chExt cx="0" cy="0"/>
        </a:xfrm>
      </p:grpSpPr>
      <p:pic>
        <p:nvPicPr>
          <p:cNvPr id="2" name="Image 0" descr="/workspace/courses/beginner-he/illustrations/creative.png">    </p:cNvPr>
          <p:cNvPicPr>
            <a:picLocks noChangeAspect="1"/>
          </p:cNvPicPr>
          <p:nvPr/>
        </p:nvPicPr>
        <p:blipFill>
          <a:blip r:embed="rId1"/>
          <a:stretch>
            <a:fillRect/>
          </a:stretch>
        </p:blipFill>
        <p:spPr>
          <a:xfrm>
            <a:off x="457200" y="822960"/>
            <a:ext cx="6035040" cy="4526280"/>
          </a:xfrm>
          <a:prstGeom prst="rect">
            <a:avLst/>
          </a:prstGeom>
        </p:spPr>
      </p:pic>
      <p:sp>
        <p:nvSpPr>
          <p:cNvPr id="3" name="Text 0"/>
          <p:cNvSpPr/>
          <p:nvPr/>
        </p:nvSpPr>
        <p:spPr>
          <a:xfrm>
            <a:off x="6675120" y="1188720"/>
            <a:ext cx="4937760" cy="548640"/>
          </a:xfrm>
          <a:prstGeom prst="rect">
            <a:avLst/>
          </a:prstGeom>
          <a:noFill/>
          <a:ln/>
        </p:spPr>
        <p:txBody>
          <a:bodyPr wrap="square" lIns="0" tIns="0" rIns="0" bIns="0" rtlCol="0" anchor="t"/>
          <a:lstStyle/>
          <a:p>
            <a:pPr rtl="1" algn="r" indent="0" marL="0">
              <a:spcAft>
                <a:spcPts val="400"/>
              </a:spcAft>
              <a:buNone/>
            </a:pPr>
            <a:r>
              <a:rPr lang="he-IL" altLang="en-US" sz="2400" dirty="0">
                <a:solidFill>
                  <a:srgbClr val="FFC547"/>
                </a:solidFill>
                <a:latin typeface="Secular One" pitchFamily="34" charset="0"/>
                <a:ea typeface="Secular One" pitchFamily="34" charset="-122"/>
                <a:cs typeface="Secular One" pitchFamily="34" charset="-120"/>
              </a:rPr>
              <a:t>שבוע 3</a:t>
            </a:r>
            <a:endParaRPr lang="he-IL" sz="2400" dirty="0"/>
          </a:p>
        </p:txBody>
      </p:sp>
      <p:sp>
        <p:nvSpPr>
          <p:cNvPr id="4" name="Text 1"/>
          <p:cNvSpPr/>
          <p:nvPr/>
        </p:nvSpPr>
        <p:spPr>
          <a:xfrm>
            <a:off x="6675120" y="1737360"/>
            <a:ext cx="4937760" cy="1097280"/>
          </a:xfrm>
          <a:prstGeom prst="rect">
            <a:avLst/>
          </a:prstGeom>
          <a:noFill/>
          <a:ln/>
        </p:spPr>
        <p:txBody>
          <a:bodyPr wrap="square" lIns="0" tIns="0" rIns="0" bIns="0" rtlCol="0" anchor="ctr"/>
          <a:lstStyle/>
          <a:p>
            <a:pPr rtl="1" algn="r" indent="0" marL="0">
              <a:spcAft>
                <a:spcPts val="400"/>
              </a:spcAft>
              <a:buNone/>
            </a:pPr>
            <a:r>
              <a:rPr lang="he-IL" altLang="en-US" sz="4600" dirty="0">
                <a:solidFill>
                  <a:srgbClr val="FFFFFF"/>
                </a:solidFill>
                <a:latin typeface="Secular One" pitchFamily="34" charset="0"/>
                <a:ea typeface="Secular One" pitchFamily="34" charset="-122"/>
                <a:cs typeface="Secular One" pitchFamily="34" charset="-120"/>
              </a:rPr>
              <a:t>AI יוצר</a:t>
            </a:r>
            <a:endParaRPr lang="he-IL" sz="4600" dirty="0"/>
          </a:p>
        </p:txBody>
      </p:sp>
      <p:sp>
        <p:nvSpPr>
          <p:cNvPr id="5" name="Text 2"/>
          <p:cNvSpPr/>
          <p:nvPr/>
        </p:nvSpPr>
        <p:spPr>
          <a:xfrm>
            <a:off x="6675120" y="2926080"/>
            <a:ext cx="4937760" cy="822960"/>
          </a:xfrm>
          <a:prstGeom prst="rect">
            <a:avLst/>
          </a:prstGeom>
          <a:noFill/>
          <a:ln/>
        </p:spPr>
        <p:txBody>
          <a:bodyPr wrap="square" lIns="0" tIns="0" rIns="0" bIns="0" rtlCol="0" anchor="t"/>
          <a:lstStyle/>
          <a:p>
            <a:pPr rtl="1" algn="r" indent="0" marL="0">
              <a:spcAft>
                <a:spcPts val="400"/>
              </a:spcAft>
              <a:buNone/>
            </a:pPr>
            <a:r>
              <a:rPr lang="he-IL" altLang="en-US" sz="1700" dirty="0">
                <a:solidFill>
                  <a:srgbClr val="EDE9FF"/>
                </a:solidFill>
                <a:latin typeface="IBM Plex Sans Hebrew" pitchFamily="34" charset="0"/>
                <a:ea typeface="IBM Plex Sans Hebrew" pitchFamily="34" charset="-122"/>
                <a:cs typeface="IBM Plex Sans Hebrew" pitchFamily="34" charset="-120"/>
              </a:rPr>
              <a:t>תמונות, הזמנות, שירים, סרטונים, וזיהוי זיופים</a:t>
            </a:r>
            <a:endParaRPr lang="he-IL" sz="1700" dirty="0"/>
          </a:p>
        </p:txBody>
      </p:sp>
      <p:sp>
        <p:nvSpPr>
          <p:cNvPr id="6" name="Text 3"/>
          <p:cNvSpPr/>
          <p:nvPr/>
        </p:nvSpPr>
        <p:spPr>
          <a:xfrm>
            <a:off x="6675120" y="3886200"/>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11 · AI שמצייר</a:t>
            </a:r>
            <a:endParaRPr lang="he-IL" sz="1500" dirty="0"/>
          </a:p>
        </p:txBody>
      </p:sp>
      <p:sp>
        <p:nvSpPr>
          <p:cNvPr id="7" name="Text 4"/>
          <p:cNvSpPr/>
          <p:nvPr/>
        </p:nvSpPr>
        <p:spPr>
          <a:xfrm>
            <a:off x="6675120" y="4325112"/>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12 · מעצבים הזמנה וכרטיס</a:t>
            </a:r>
            <a:endParaRPr lang="he-IL" sz="1500" dirty="0"/>
          </a:p>
        </p:txBody>
      </p:sp>
      <p:sp>
        <p:nvSpPr>
          <p:cNvPr id="8" name="Text 5"/>
          <p:cNvSpPr/>
          <p:nvPr/>
        </p:nvSpPr>
        <p:spPr>
          <a:xfrm>
            <a:off x="6675120" y="4764024"/>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13 · שיר וקול</a:t>
            </a:r>
            <a:endParaRPr lang="he-IL" sz="1500" dirty="0"/>
          </a:p>
        </p:txBody>
      </p:sp>
      <p:sp>
        <p:nvSpPr>
          <p:cNvPr id="9" name="Text 6"/>
          <p:cNvSpPr/>
          <p:nvPr/>
        </p:nvSpPr>
        <p:spPr>
          <a:xfrm>
            <a:off x="6675120" y="5202936"/>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14 · סרטון ראשון</a:t>
            </a:r>
            <a:endParaRPr lang="he-IL" sz="1500" dirty="0"/>
          </a:p>
        </p:txBody>
      </p:sp>
      <p:sp>
        <p:nvSpPr>
          <p:cNvPr id="10" name="Text 7"/>
          <p:cNvSpPr/>
          <p:nvPr/>
        </p:nvSpPr>
        <p:spPr>
          <a:xfrm>
            <a:off x="6675120" y="5641848"/>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15 · אמיתי או מזויף?</a:t>
            </a:r>
            <a:endParaRPr lang="he-IL"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מילים הופכות לתמונה</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נוסחת 5 החלקים. בתוך ChatGPT, Gemini או Grok: "צור תמונה של..."</a:t>
            </a:r>
            <a:endParaRPr lang="he-IL" sz="1600" dirty="0"/>
          </a:p>
        </p:txBody>
      </p:sp>
      <p:pic>
        <p:nvPicPr>
          <p:cNvPr id="4" name="Image 0" descr="/workspace/courses/beginner-he/illustrations/creative.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9555480" y="1920240"/>
            <a:ext cx="2084832" cy="566928"/>
          </a:xfrm>
          <a:prstGeom prst="roundRect">
            <a:avLst>
              <a:gd name="adj" fmla="val 19355"/>
            </a:avLst>
          </a:prstGeom>
          <a:solidFill>
            <a:srgbClr val="6C4CF5"/>
          </a:solidFill>
          <a:ln w="12700">
            <a:solidFill>
              <a:srgbClr val="6C4CF5"/>
            </a:solidFill>
            <a:prstDash val="solid"/>
          </a:ln>
        </p:spPr>
      </p:sp>
      <p:sp>
        <p:nvSpPr>
          <p:cNvPr id="6" name="Text 3"/>
          <p:cNvSpPr/>
          <p:nvPr/>
        </p:nvSpPr>
        <p:spPr>
          <a:xfrm>
            <a:off x="9555480" y="1920240"/>
            <a:ext cx="2084832" cy="566928"/>
          </a:xfrm>
          <a:prstGeom prst="rect">
            <a:avLst/>
          </a:prstGeom>
          <a:noFill/>
          <a:ln/>
        </p:spPr>
        <p:txBody>
          <a:bodyPr wrap="square" lIns="0" tIns="0" rIns="0" bIns="0" rtlCol="0" anchor="ctr"/>
          <a:lstStyle/>
          <a:p>
            <a:pPr rtl="1" algn="ctr" indent="0" marL="0">
              <a:spcAft>
                <a:spcPts val="400"/>
              </a:spcAft>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נושא</a:t>
            </a:r>
            <a:endParaRPr lang="he-IL" sz="1600" dirty="0"/>
          </a:p>
        </p:txBody>
      </p:sp>
      <p:sp>
        <p:nvSpPr>
          <p:cNvPr id="7" name="Text 4"/>
          <p:cNvSpPr/>
          <p:nvPr/>
        </p:nvSpPr>
        <p:spPr>
          <a:xfrm>
            <a:off x="5577840" y="1920240"/>
            <a:ext cx="3840480" cy="566928"/>
          </a:xfrm>
          <a:prstGeom prst="rect">
            <a:avLst/>
          </a:prstGeom>
          <a:noFill/>
          <a:ln/>
        </p:spPr>
        <p:txBody>
          <a:bodyPr wrap="square" lIns="0" tIns="0" rIns="0" bIns="0" rtlCol="0" anchor="ctr"/>
          <a:lstStyle/>
          <a:p>
            <a:pPr rtl="1" algn="r" indent="0" marL="0">
              <a:spcAft>
                <a:spcPts val="400"/>
              </a:spcAft>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שולחן חג ערוך עם פירות ונרות</a:t>
            </a:r>
            <a:endParaRPr lang="he-IL" sz="1600" dirty="0"/>
          </a:p>
        </p:txBody>
      </p:sp>
      <p:sp>
        <p:nvSpPr>
          <p:cNvPr id="8" name="Shape 5"/>
          <p:cNvSpPr/>
          <p:nvPr/>
        </p:nvSpPr>
        <p:spPr>
          <a:xfrm>
            <a:off x="9555480" y="2651760"/>
            <a:ext cx="2084832" cy="566928"/>
          </a:xfrm>
          <a:prstGeom prst="roundRect">
            <a:avLst>
              <a:gd name="adj" fmla="val 19355"/>
            </a:avLst>
          </a:prstGeom>
          <a:solidFill>
            <a:srgbClr val="FF7A59"/>
          </a:solidFill>
          <a:ln w="12700">
            <a:solidFill>
              <a:srgbClr val="FF7A59"/>
            </a:solidFill>
            <a:prstDash val="solid"/>
          </a:ln>
        </p:spPr>
      </p:sp>
      <p:sp>
        <p:nvSpPr>
          <p:cNvPr id="9" name="Text 6"/>
          <p:cNvSpPr/>
          <p:nvPr/>
        </p:nvSpPr>
        <p:spPr>
          <a:xfrm>
            <a:off x="9555480" y="2651760"/>
            <a:ext cx="2084832" cy="566928"/>
          </a:xfrm>
          <a:prstGeom prst="rect">
            <a:avLst/>
          </a:prstGeom>
          <a:noFill/>
          <a:ln/>
        </p:spPr>
        <p:txBody>
          <a:bodyPr wrap="square" lIns="0" tIns="0" rIns="0" bIns="0" rtlCol="0" anchor="ctr"/>
          <a:lstStyle/>
          <a:p>
            <a:pPr rtl="1" algn="ctr" indent="0" marL="0">
              <a:spcAft>
                <a:spcPts val="400"/>
              </a:spcAft>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סגנון</a:t>
            </a:r>
            <a:endParaRPr lang="he-IL" sz="1600" dirty="0"/>
          </a:p>
        </p:txBody>
      </p:sp>
      <p:sp>
        <p:nvSpPr>
          <p:cNvPr id="10" name="Text 7"/>
          <p:cNvSpPr/>
          <p:nvPr/>
        </p:nvSpPr>
        <p:spPr>
          <a:xfrm>
            <a:off x="5577840" y="2651760"/>
            <a:ext cx="3840480" cy="566928"/>
          </a:xfrm>
          <a:prstGeom prst="rect">
            <a:avLst/>
          </a:prstGeom>
          <a:noFill/>
          <a:ln/>
        </p:spPr>
        <p:txBody>
          <a:bodyPr wrap="square" lIns="0" tIns="0" rIns="0" bIns="0" rtlCol="0" anchor="ctr"/>
          <a:lstStyle/>
          <a:p>
            <a:pPr rtl="1" algn="r" indent="0" marL="0">
              <a:spcAft>
                <a:spcPts val="400"/>
              </a:spcAft>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צבעי מים</a:t>
            </a:r>
            <a:endParaRPr lang="he-IL" sz="1600" dirty="0"/>
          </a:p>
        </p:txBody>
      </p:sp>
      <p:sp>
        <p:nvSpPr>
          <p:cNvPr id="11" name="Shape 8"/>
          <p:cNvSpPr/>
          <p:nvPr/>
        </p:nvSpPr>
        <p:spPr>
          <a:xfrm>
            <a:off x="9555480" y="3383280"/>
            <a:ext cx="2084832" cy="566928"/>
          </a:xfrm>
          <a:prstGeom prst="roundRect">
            <a:avLst>
              <a:gd name="adj" fmla="val 19355"/>
            </a:avLst>
          </a:prstGeom>
          <a:solidFill>
            <a:srgbClr val="FFC547"/>
          </a:solidFill>
          <a:ln w="12700">
            <a:solidFill>
              <a:srgbClr val="FFC547"/>
            </a:solidFill>
            <a:prstDash val="solid"/>
          </a:ln>
        </p:spPr>
      </p:sp>
      <p:sp>
        <p:nvSpPr>
          <p:cNvPr id="12" name="Text 9"/>
          <p:cNvSpPr/>
          <p:nvPr/>
        </p:nvSpPr>
        <p:spPr>
          <a:xfrm>
            <a:off x="9555480" y="3383280"/>
            <a:ext cx="2084832" cy="566928"/>
          </a:xfrm>
          <a:prstGeom prst="rect">
            <a:avLst/>
          </a:prstGeom>
          <a:noFill/>
          <a:ln/>
        </p:spPr>
        <p:txBody>
          <a:bodyPr wrap="square" lIns="0" tIns="0" rIns="0" bIns="0" rtlCol="0" anchor="ctr"/>
          <a:lstStyle/>
          <a:p>
            <a:pPr rtl="1" algn="ct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תאורה ואווירה</a:t>
            </a:r>
            <a:endParaRPr lang="he-IL" sz="1600" dirty="0"/>
          </a:p>
        </p:txBody>
      </p:sp>
      <p:sp>
        <p:nvSpPr>
          <p:cNvPr id="13" name="Text 10"/>
          <p:cNvSpPr/>
          <p:nvPr/>
        </p:nvSpPr>
        <p:spPr>
          <a:xfrm>
            <a:off x="5577840" y="3383280"/>
            <a:ext cx="3840480" cy="566928"/>
          </a:xfrm>
          <a:prstGeom prst="rect">
            <a:avLst/>
          </a:prstGeom>
          <a:noFill/>
          <a:ln/>
        </p:spPr>
        <p:txBody>
          <a:bodyPr wrap="square" lIns="0" tIns="0" rIns="0" bIns="0" rtlCol="0" anchor="ctr"/>
          <a:lstStyle/>
          <a:p>
            <a:pPr rtl="1" algn="r" indent="0" marL="0">
              <a:spcAft>
                <a:spcPts val="400"/>
              </a:spcAft>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אור חם של ערב</a:t>
            </a:r>
            <a:endParaRPr lang="he-IL" sz="1600" dirty="0"/>
          </a:p>
        </p:txBody>
      </p:sp>
      <p:sp>
        <p:nvSpPr>
          <p:cNvPr id="14" name="Shape 11"/>
          <p:cNvSpPr/>
          <p:nvPr/>
        </p:nvSpPr>
        <p:spPr>
          <a:xfrm>
            <a:off x="9555480" y="4114800"/>
            <a:ext cx="2084832" cy="566928"/>
          </a:xfrm>
          <a:prstGeom prst="roundRect">
            <a:avLst>
              <a:gd name="adj" fmla="val 19355"/>
            </a:avLst>
          </a:prstGeom>
          <a:solidFill>
            <a:srgbClr val="2EC4B6"/>
          </a:solidFill>
          <a:ln w="12700">
            <a:solidFill>
              <a:srgbClr val="2EC4B6"/>
            </a:solidFill>
            <a:prstDash val="solid"/>
          </a:ln>
        </p:spPr>
      </p:sp>
      <p:sp>
        <p:nvSpPr>
          <p:cNvPr id="15" name="Text 12"/>
          <p:cNvSpPr/>
          <p:nvPr/>
        </p:nvSpPr>
        <p:spPr>
          <a:xfrm>
            <a:off x="9555480" y="4114800"/>
            <a:ext cx="2084832" cy="566928"/>
          </a:xfrm>
          <a:prstGeom prst="rect">
            <a:avLst/>
          </a:prstGeom>
          <a:noFill/>
          <a:ln/>
        </p:spPr>
        <p:txBody>
          <a:bodyPr wrap="square" lIns="0" tIns="0" rIns="0" bIns="0" rtlCol="0" anchor="ctr"/>
          <a:lstStyle/>
          <a:p>
            <a:pPr rtl="1" algn="ctr" indent="0" marL="0">
              <a:spcAft>
                <a:spcPts val="400"/>
              </a:spcAft>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רקע</a:t>
            </a:r>
            <a:endParaRPr lang="he-IL" sz="1600" dirty="0"/>
          </a:p>
        </p:txBody>
      </p:sp>
      <p:sp>
        <p:nvSpPr>
          <p:cNvPr id="16" name="Text 13"/>
          <p:cNvSpPr/>
          <p:nvPr/>
        </p:nvSpPr>
        <p:spPr>
          <a:xfrm>
            <a:off x="5577840" y="4114800"/>
            <a:ext cx="3840480" cy="566928"/>
          </a:xfrm>
          <a:prstGeom prst="rect">
            <a:avLst/>
          </a:prstGeom>
          <a:noFill/>
          <a:ln/>
        </p:spPr>
        <p:txBody>
          <a:bodyPr wrap="square" lIns="0" tIns="0" rIns="0" bIns="0" rtlCol="0" anchor="ctr"/>
          <a:lstStyle/>
          <a:p>
            <a:pPr rtl="1" algn="r" indent="0" marL="0">
              <a:spcAft>
                <a:spcPts val="400"/>
              </a:spcAft>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רקע ביתי מטושטש</a:t>
            </a:r>
            <a:endParaRPr lang="he-IL" sz="1600" dirty="0"/>
          </a:p>
        </p:txBody>
      </p:sp>
      <p:sp>
        <p:nvSpPr>
          <p:cNvPr id="17" name="Shape 14"/>
          <p:cNvSpPr/>
          <p:nvPr/>
        </p:nvSpPr>
        <p:spPr>
          <a:xfrm>
            <a:off x="9555480" y="4846320"/>
            <a:ext cx="2084832" cy="566928"/>
          </a:xfrm>
          <a:prstGeom prst="roundRect">
            <a:avLst>
              <a:gd name="adj" fmla="val 19355"/>
            </a:avLst>
          </a:prstGeom>
          <a:solidFill>
            <a:srgbClr val="1F1A3D"/>
          </a:solidFill>
          <a:ln w="12700">
            <a:solidFill>
              <a:srgbClr val="1F1A3D"/>
            </a:solidFill>
            <a:prstDash val="solid"/>
          </a:ln>
        </p:spPr>
      </p:sp>
      <p:sp>
        <p:nvSpPr>
          <p:cNvPr id="18" name="Text 15"/>
          <p:cNvSpPr/>
          <p:nvPr/>
        </p:nvSpPr>
        <p:spPr>
          <a:xfrm>
            <a:off x="9555480" y="4846320"/>
            <a:ext cx="2084832" cy="566928"/>
          </a:xfrm>
          <a:prstGeom prst="rect">
            <a:avLst/>
          </a:prstGeom>
          <a:noFill/>
          <a:ln/>
        </p:spPr>
        <p:txBody>
          <a:bodyPr wrap="square" lIns="0" tIns="0" rIns="0" bIns="0" rtlCol="0" anchor="ctr"/>
          <a:lstStyle/>
          <a:p>
            <a:pPr rtl="1" algn="ctr" indent="0" marL="0">
              <a:spcAft>
                <a:spcPts val="400"/>
              </a:spcAft>
              <a:buNone/>
            </a:pPr>
            <a:r>
              <a:rPr lang="he-IL" altLang="en-US" sz="1600" b="1" dirty="0">
                <a:solidFill>
                  <a:srgbClr val="FFFFFF"/>
                </a:solidFill>
                <a:latin typeface="IBM Plex Sans Hebrew" pitchFamily="34" charset="0"/>
                <a:ea typeface="IBM Plex Sans Hebrew" pitchFamily="34" charset="-122"/>
                <a:cs typeface="IBM Plex Sans Hebrew" pitchFamily="34" charset="-120"/>
              </a:rPr>
              <a:t>צורה</a:t>
            </a:r>
            <a:endParaRPr lang="he-IL" sz="1600" dirty="0"/>
          </a:p>
        </p:txBody>
      </p:sp>
      <p:sp>
        <p:nvSpPr>
          <p:cNvPr id="19" name="Text 16"/>
          <p:cNvSpPr/>
          <p:nvPr/>
        </p:nvSpPr>
        <p:spPr>
          <a:xfrm>
            <a:off x="5577840" y="4846320"/>
            <a:ext cx="3840480" cy="566928"/>
          </a:xfrm>
          <a:prstGeom prst="rect">
            <a:avLst/>
          </a:prstGeom>
          <a:noFill/>
          <a:ln/>
        </p:spPr>
        <p:txBody>
          <a:bodyPr wrap="square" lIns="0" tIns="0" rIns="0" bIns="0" rtlCol="0" anchor="ctr"/>
          <a:lstStyle/>
          <a:p>
            <a:pPr rtl="1" algn="r" indent="0" marL="0">
              <a:spcAft>
                <a:spcPts val="400"/>
              </a:spcAft>
              <a:buNone/>
            </a:pPr>
            <a:r>
              <a:rPr lang="he-IL" altLang="en-US" sz="1600" dirty="0">
                <a:solidFill>
                  <a:srgbClr val="1F1A3D"/>
                </a:solidFill>
                <a:latin typeface="IBM Plex Sans Hebrew" pitchFamily="34" charset="0"/>
                <a:ea typeface="IBM Plex Sans Hebrew" pitchFamily="34" charset="-122"/>
                <a:cs typeface="IBM Plex Sans Hebrew" pitchFamily="34" charset="-120"/>
              </a:rPr>
              <a:t>לרוחב (16:9)</a:t>
            </a:r>
            <a:endParaRPr lang="he-IL" sz="1600" dirty="0"/>
          </a:p>
        </p:txBody>
      </p:sp>
      <p:sp>
        <p:nvSpPr>
          <p:cNvPr id="20" name="Text 17"/>
          <p:cNvSpPr/>
          <p:nvPr/>
        </p:nvSpPr>
        <p:spPr>
          <a:xfrm>
            <a:off x="5577840" y="5623560"/>
            <a:ext cx="6062472" cy="640080"/>
          </a:xfrm>
          <a:prstGeom prst="rect">
            <a:avLst/>
          </a:prstGeom>
          <a:noFill/>
          <a:ln/>
        </p:spPr>
        <p:txBody>
          <a:bodyPr wrap="square" lIns="0" tIns="0" rIns="0" bIns="0" rtlCol="0" anchor="t"/>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מחוללי תמונות עובדים בשיטת "דיפוזיה": מתחילים מרעש ומנקים אותו צעד אחרי צעד, כמו פסל שמסיר אבן.</a:t>
            </a:r>
            <a:endParaRPr lang="he-IL" sz="1400" dirty="0"/>
          </a:p>
        </p:txBody>
      </p:sp>
      <p:sp>
        <p:nvSpPr>
          <p:cNvPr id="2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הזמנה מעוצבת בשלושה צעדים</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הטקסט העברי נכנס ב-Canva, כי מחוללי תמונות עדיין טועים בכתיבה</a:t>
            </a:r>
            <a:endParaRPr lang="he-IL" sz="1600" dirty="0"/>
          </a:p>
        </p:txBody>
      </p:sp>
      <p:sp>
        <p:nvSpPr>
          <p:cNvPr id="4" name="Shape 2"/>
          <p:cNvSpPr/>
          <p:nvPr/>
        </p:nvSpPr>
        <p:spPr>
          <a:xfrm>
            <a:off x="8031175" y="1920240"/>
            <a:ext cx="3520440" cy="4023360"/>
          </a:xfrm>
          <a:prstGeom prst="roundRect">
            <a:avLst>
              <a:gd name="adj" fmla="val 3896"/>
            </a:avLst>
          </a:prstGeom>
          <a:solidFill>
            <a:srgbClr val="FFFFFF"/>
          </a:solidFill>
          <a:ln w="15875">
            <a:solidFill>
              <a:srgbClr val="E7E2F7"/>
            </a:solidFill>
            <a:prstDash val="solid"/>
          </a:ln>
        </p:spPr>
      </p:sp>
      <p:pic>
        <p:nvPicPr>
          <p:cNvPr id="5" name="Image 0" descr="/workspace/courses/beginner-he/illustrations/everyday.png">    </p:cNvPr>
          <p:cNvPicPr>
            <a:picLocks noChangeAspect="1"/>
          </p:cNvPicPr>
          <p:nvPr/>
        </p:nvPicPr>
        <p:blipFill>
          <a:blip r:embed="rId1"/>
          <a:stretch>
            <a:fillRect/>
          </a:stretch>
        </p:blipFill>
        <p:spPr>
          <a:xfrm>
            <a:off x="8625535" y="2057400"/>
            <a:ext cx="2331720" cy="1748790"/>
          </a:xfrm>
          <a:prstGeom prst="rect">
            <a:avLst/>
          </a:prstGeom>
        </p:spPr>
      </p:pic>
      <p:sp>
        <p:nvSpPr>
          <p:cNvPr id="6" name="Shape 3"/>
          <p:cNvSpPr/>
          <p:nvPr/>
        </p:nvSpPr>
        <p:spPr>
          <a:xfrm>
            <a:off x="10774375" y="2103120"/>
            <a:ext cx="548640" cy="548640"/>
          </a:xfrm>
          <a:prstGeom prst="ellipse">
            <a:avLst/>
          </a:prstGeom>
          <a:solidFill>
            <a:srgbClr val="FF7A59"/>
          </a:solidFill>
          <a:ln w="12700">
            <a:solidFill>
              <a:srgbClr val="FF7A59"/>
            </a:solidFill>
            <a:prstDash val="solid"/>
          </a:ln>
        </p:spPr>
      </p:sp>
      <p:sp>
        <p:nvSpPr>
          <p:cNvPr id="7" name="Text 4"/>
          <p:cNvSpPr/>
          <p:nvPr/>
        </p:nvSpPr>
        <p:spPr>
          <a:xfrm>
            <a:off x="10774375" y="2103120"/>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1</a:t>
            </a:r>
            <a:endParaRPr lang="en-US" sz="1680" dirty="0"/>
          </a:p>
        </p:txBody>
      </p:sp>
      <p:sp>
        <p:nvSpPr>
          <p:cNvPr id="8" name="Text 5"/>
          <p:cNvSpPr/>
          <p:nvPr/>
        </p:nvSpPr>
        <p:spPr>
          <a:xfrm>
            <a:off x="8259775" y="3931920"/>
            <a:ext cx="3063240" cy="502920"/>
          </a:xfrm>
          <a:prstGeom prst="rect">
            <a:avLst/>
          </a:prstGeom>
          <a:noFill/>
          <a:ln/>
        </p:spPr>
        <p:txBody>
          <a:bodyPr wrap="square" lIns="0" tIns="0" rIns="0" bIns="0" rtlCol="0" anchor="t"/>
          <a:lstStyle/>
          <a:p>
            <a:pPr rtl="1" algn="ctr" indent="0" marL="0">
              <a:spcAft>
                <a:spcPts val="400"/>
              </a:spcAft>
              <a:buNone/>
            </a:pPr>
            <a:r>
              <a:rPr lang="he-IL" altLang="en-US" sz="2200" dirty="0">
                <a:solidFill>
                  <a:srgbClr val="1F1A3D"/>
                </a:solidFill>
                <a:latin typeface="Secular One" pitchFamily="34" charset="0"/>
                <a:ea typeface="Secular One" pitchFamily="34" charset="-122"/>
                <a:cs typeface="Secular One" pitchFamily="34" charset="-120"/>
              </a:rPr>
              <a:t>הנוסח</a:t>
            </a:r>
            <a:endParaRPr lang="he-IL" sz="2200" dirty="0"/>
          </a:p>
        </p:txBody>
      </p:sp>
      <p:sp>
        <p:nvSpPr>
          <p:cNvPr id="9" name="Text 6"/>
          <p:cNvSpPr/>
          <p:nvPr/>
        </p:nvSpPr>
        <p:spPr>
          <a:xfrm>
            <a:off x="8259775" y="4480560"/>
            <a:ext cx="3063240" cy="128016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עוזר השיחה כותב 3 גרסאות להזמנה: מה, מתי, איפה, אישור הגעה</a:t>
            </a:r>
            <a:endParaRPr lang="he-IL" sz="1450" dirty="0"/>
          </a:p>
        </p:txBody>
      </p:sp>
      <p:sp>
        <p:nvSpPr>
          <p:cNvPr id="10" name="Text 7"/>
          <p:cNvSpPr/>
          <p:nvPr/>
        </p:nvSpPr>
        <p:spPr>
          <a:xfrm>
            <a:off x="7802575" y="3566160"/>
            <a:ext cx="274320" cy="457200"/>
          </a:xfrm>
          <a:prstGeom prst="rect">
            <a:avLst/>
          </a:prstGeom>
          <a:noFill/>
          <a:ln/>
        </p:spPr>
        <p:txBody>
          <a:bodyPr wrap="square" lIns="0" tIns="0" rIns="0" bIns="0" rtlCol="0" anchor="ctr"/>
          <a:lstStyle/>
          <a:p>
            <a:pPr algn="ctr" indent="0" marL="0" rtl="1">
              <a:buNone/>
            </a:pPr>
            <a:r>
              <a:rPr lang="en-US" sz="2400" dirty="0">
                <a:solidFill>
                  <a:srgbClr val="FF7A59"/>
                </a:solidFill>
              </a:rPr>
              <a:t>←</a:t>
            </a:r>
            <a:endParaRPr lang="en-US" sz="2400" dirty="0"/>
          </a:p>
        </p:txBody>
      </p:sp>
      <p:sp>
        <p:nvSpPr>
          <p:cNvPr id="11" name="Shape 8"/>
          <p:cNvSpPr/>
          <p:nvPr/>
        </p:nvSpPr>
        <p:spPr>
          <a:xfrm>
            <a:off x="4327855" y="1920240"/>
            <a:ext cx="3520440" cy="4023360"/>
          </a:xfrm>
          <a:prstGeom prst="roundRect">
            <a:avLst>
              <a:gd name="adj" fmla="val 3896"/>
            </a:avLst>
          </a:prstGeom>
          <a:solidFill>
            <a:srgbClr val="FFFFFF"/>
          </a:solidFill>
          <a:ln w="15875">
            <a:solidFill>
              <a:srgbClr val="E7E2F7"/>
            </a:solidFill>
            <a:prstDash val="solid"/>
          </a:ln>
        </p:spPr>
      </p:sp>
      <p:pic>
        <p:nvPicPr>
          <p:cNvPr id="12" name="Image 1" descr="/workspace/courses/beginner-he/illustrations/creative.png">    </p:cNvPr>
          <p:cNvPicPr>
            <a:picLocks noChangeAspect="1"/>
          </p:cNvPicPr>
          <p:nvPr/>
        </p:nvPicPr>
        <p:blipFill>
          <a:blip r:embed="rId2"/>
          <a:stretch>
            <a:fillRect/>
          </a:stretch>
        </p:blipFill>
        <p:spPr>
          <a:xfrm>
            <a:off x="4922215" y="2057400"/>
            <a:ext cx="2331720" cy="1748790"/>
          </a:xfrm>
          <a:prstGeom prst="rect">
            <a:avLst/>
          </a:prstGeom>
        </p:spPr>
      </p:pic>
      <p:sp>
        <p:nvSpPr>
          <p:cNvPr id="13" name="Shape 9"/>
          <p:cNvSpPr/>
          <p:nvPr/>
        </p:nvSpPr>
        <p:spPr>
          <a:xfrm>
            <a:off x="7071055" y="2103120"/>
            <a:ext cx="548640" cy="548640"/>
          </a:xfrm>
          <a:prstGeom prst="ellipse">
            <a:avLst/>
          </a:prstGeom>
          <a:solidFill>
            <a:srgbClr val="FF7A59"/>
          </a:solidFill>
          <a:ln w="12700">
            <a:solidFill>
              <a:srgbClr val="FF7A59"/>
            </a:solidFill>
            <a:prstDash val="solid"/>
          </a:ln>
        </p:spPr>
      </p:sp>
      <p:sp>
        <p:nvSpPr>
          <p:cNvPr id="14" name="Text 10"/>
          <p:cNvSpPr/>
          <p:nvPr/>
        </p:nvSpPr>
        <p:spPr>
          <a:xfrm>
            <a:off x="7071055" y="2103120"/>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2</a:t>
            </a:r>
            <a:endParaRPr lang="en-US" sz="1680" dirty="0"/>
          </a:p>
        </p:txBody>
      </p:sp>
      <p:sp>
        <p:nvSpPr>
          <p:cNvPr id="15" name="Text 11"/>
          <p:cNvSpPr/>
          <p:nvPr/>
        </p:nvSpPr>
        <p:spPr>
          <a:xfrm>
            <a:off x="4556455" y="3931920"/>
            <a:ext cx="3063240" cy="502920"/>
          </a:xfrm>
          <a:prstGeom prst="rect">
            <a:avLst/>
          </a:prstGeom>
          <a:noFill/>
          <a:ln/>
        </p:spPr>
        <p:txBody>
          <a:bodyPr wrap="square" lIns="0" tIns="0" rIns="0" bIns="0" rtlCol="0" anchor="t"/>
          <a:lstStyle/>
          <a:p>
            <a:pPr rtl="1" algn="ctr" indent="0" marL="0">
              <a:spcAft>
                <a:spcPts val="400"/>
              </a:spcAft>
              <a:buNone/>
            </a:pPr>
            <a:r>
              <a:rPr lang="he-IL" altLang="en-US" sz="2200" dirty="0">
                <a:solidFill>
                  <a:srgbClr val="1F1A3D"/>
                </a:solidFill>
                <a:latin typeface="Secular One" pitchFamily="34" charset="0"/>
                <a:ea typeface="Secular One" pitchFamily="34" charset="-122"/>
                <a:cs typeface="Secular One" pitchFamily="34" charset="-120"/>
              </a:rPr>
              <a:t>האיור</a:t>
            </a:r>
            <a:endParaRPr lang="he-IL" sz="2200" dirty="0"/>
          </a:p>
        </p:txBody>
      </p:sp>
      <p:sp>
        <p:nvSpPr>
          <p:cNvPr id="16" name="Text 12"/>
          <p:cNvSpPr/>
          <p:nvPr/>
        </p:nvSpPr>
        <p:spPr>
          <a:xfrm>
            <a:off x="4556455" y="4480560"/>
            <a:ext cx="3063240" cy="128016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"רקע חגיגי בצבעי מים, הרבה מקום ריק, בלי שום כיתוב"</a:t>
            </a:r>
            <a:endParaRPr lang="he-IL" sz="1450" dirty="0"/>
          </a:p>
        </p:txBody>
      </p:sp>
      <p:sp>
        <p:nvSpPr>
          <p:cNvPr id="17" name="Text 13"/>
          <p:cNvSpPr/>
          <p:nvPr/>
        </p:nvSpPr>
        <p:spPr>
          <a:xfrm>
            <a:off x="4099255" y="3566160"/>
            <a:ext cx="274320" cy="457200"/>
          </a:xfrm>
          <a:prstGeom prst="rect">
            <a:avLst/>
          </a:prstGeom>
          <a:noFill/>
          <a:ln/>
        </p:spPr>
        <p:txBody>
          <a:bodyPr wrap="square" lIns="0" tIns="0" rIns="0" bIns="0" rtlCol="0" anchor="ctr"/>
          <a:lstStyle/>
          <a:p>
            <a:pPr algn="ctr" indent="0" marL="0" rtl="1">
              <a:buNone/>
            </a:pPr>
            <a:r>
              <a:rPr lang="en-US" sz="2400" dirty="0">
                <a:solidFill>
                  <a:srgbClr val="FF7A59"/>
                </a:solidFill>
              </a:rPr>
              <a:t>←</a:t>
            </a:r>
            <a:endParaRPr lang="en-US" sz="2400" dirty="0"/>
          </a:p>
        </p:txBody>
      </p:sp>
      <p:sp>
        <p:nvSpPr>
          <p:cNvPr id="18" name="Shape 14"/>
          <p:cNvSpPr/>
          <p:nvPr/>
        </p:nvSpPr>
        <p:spPr>
          <a:xfrm>
            <a:off x="624535" y="1920240"/>
            <a:ext cx="3520440" cy="4023360"/>
          </a:xfrm>
          <a:prstGeom prst="roundRect">
            <a:avLst>
              <a:gd name="adj" fmla="val 3896"/>
            </a:avLst>
          </a:prstGeom>
          <a:solidFill>
            <a:srgbClr val="FFFFFF"/>
          </a:solidFill>
          <a:ln w="15875">
            <a:solidFill>
              <a:srgbClr val="E7E2F7"/>
            </a:solidFill>
            <a:prstDash val="solid"/>
          </a:ln>
        </p:spPr>
      </p:sp>
      <p:pic>
        <p:nvPicPr>
          <p:cNvPr id="19" name="Image 2" descr="/workspace/courses/beginner-he/illustrations/code.png">    </p:cNvPr>
          <p:cNvPicPr>
            <a:picLocks noChangeAspect="1"/>
          </p:cNvPicPr>
          <p:nvPr/>
        </p:nvPicPr>
        <p:blipFill>
          <a:blip r:embed="rId3"/>
          <a:stretch>
            <a:fillRect/>
          </a:stretch>
        </p:blipFill>
        <p:spPr>
          <a:xfrm>
            <a:off x="1218895" y="2057400"/>
            <a:ext cx="2331720" cy="1748790"/>
          </a:xfrm>
          <a:prstGeom prst="rect">
            <a:avLst/>
          </a:prstGeom>
        </p:spPr>
      </p:pic>
      <p:sp>
        <p:nvSpPr>
          <p:cNvPr id="20" name="Shape 15"/>
          <p:cNvSpPr/>
          <p:nvPr/>
        </p:nvSpPr>
        <p:spPr>
          <a:xfrm>
            <a:off x="3367735" y="2103120"/>
            <a:ext cx="548640" cy="548640"/>
          </a:xfrm>
          <a:prstGeom prst="ellipse">
            <a:avLst/>
          </a:prstGeom>
          <a:solidFill>
            <a:srgbClr val="FF7A59"/>
          </a:solidFill>
          <a:ln w="12700">
            <a:solidFill>
              <a:srgbClr val="FF7A59"/>
            </a:solidFill>
            <a:prstDash val="solid"/>
          </a:ln>
        </p:spPr>
      </p:sp>
      <p:sp>
        <p:nvSpPr>
          <p:cNvPr id="21" name="Text 16"/>
          <p:cNvSpPr/>
          <p:nvPr/>
        </p:nvSpPr>
        <p:spPr>
          <a:xfrm>
            <a:off x="3367735" y="2103120"/>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3</a:t>
            </a:r>
            <a:endParaRPr lang="en-US" sz="1680" dirty="0"/>
          </a:p>
        </p:txBody>
      </p:sp>
      <p:sp>
        <p:nvSpPr>
          <p:cNvPr id="22" name="Text 17"/>
          <p:cNvSpPr/>
          <p:nvPr/>
        </p:nvSpPr>
        <p:spPr>
          <a:xfrm>
            <a:off x="853135" y="3931920"/>
            <a:ext cx="3063240" cy="502920"/>
          </a:xfrm>
          <a:prstGeom prst="rect">
            <a:avLst/>
          </a:prstGeom>
          <a:noFill/>
          <a:ln/>
        </p:spPr>
        <p:txBody>
          <a:bodyPr wrap="square" lIns="0" tIns="0" rIns="0" bIns="0" rtlCol="0" anchor="t"/>
          <a:lstStyle/>
          <a:p>
            <a:pPr rtl="1" algn="ctr" indent="0" marL="0">
              <a:spcAft>
                <a:spcPts val="400"/>
              </a:spcAft>
              <a:buNone/>
            </a:pPr>
            <a:r>
              <a:rPr lang="he-IL" altLang="en-US" sz="2200" dirty="0">
                <a:solidFill>
                  <a:srgbClr val="1F1A3D"/>
                </a:solidFill>
                <a:latin typeface="Secular One" pitchFamily="34" charset="0"/>
                <a:ea typeface="Secular One" pitchFamily="34" charset="-122"/>
                <a:cs typeface="Secular One" pitchFamily="34" charset="-120"/>
              </a:rPr>
              <a:t>העיצוב</a:t>
            </a:r>
            <a:endParaRPr lang="he-IL" sz="2200" dirty="0"/>
          </a:p>
        </p:txBody>
      </p:sp>
      <p:sp>
        <p:nvSpPr>
          <p:cNvPr id="23" name="Text 18"/>
          <p:cNvSpPr/>
          <p:nvPr/>
        </p:nvSpPr>
        <p:spPr>
          <a:xfrm>
            <a:off x="853135" y="4480560"/>
            <a:ext cx="3063240" cy="128016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ב-canva.com: תבנית "הזמנה", מעלים את האיור, מחליפים טקסט, מורידים PNG/PDF</a:t>
            </a:r>
            <a:endParaRPr lang="he-IL" sz="1450" dirty="0"/>
          </a:p>
        </p:txBody>
      </p:sp>
      <p:sp>
        <p:nvSpPr>
          <p:cNvPr id="24"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שיר אישי או הקראה, בכמה דקות</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יום 13</a:t>
            </a:r>
            <a:endParaRPr lang="he-IL" sz="1600" dirty="0"/>
          </a:p>
        </p:txBody>
      </p:sp>
      <p:pic>
        <p:nvPicPr>
          <p:cNvPr id="4" name="Image 0" descr="/workspace/courses/beginner-he/illustrations/music.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8686800" y="1920240"/>
            <a:ext cx="2953512" cy="2651760"/>
          </a:xfrm>
          <a:prstGeom prst="roundRect">
            <a:avLst>
              <a:gd name="adj" fmla="val 5172"/>
            </a:avLst>
          </a:prstGeom>
          <a:solidFill>
            <a:srgbClr val="FFFFFF"/>
          </a:solidFill>
          <a:ln w="15875">
            <a:solidFill>
              <a:srgbClr val="E7E2F7"/>
            </a:solidFill>
            <a:prstDash val="solid"/>
          </a:ln>
        </p:spPr>
      </p:sp>
      <p:sp>
        <p:nvSpPr>
          <p:cNvPr id="6" name="Shape 3"/>
          <p:cNvSpPr/>
          <p:nvPr/>
        </p:nvSpPr>
        <p:spPr>
          <a:xfrm>
            <a:off x="5577840" y="1920240"/>
            <a:ext cx="2953512" cy="2651760"/>
          </a:xfrm>
          <a:prstGeom prst="roundRect">
            <a:avLst>
              <a:gd name="adj" fmla="val 5172"/>
            </a:avLst>
          </a:prstGeom>
          <a:solidFill>
            <a:srgbClr val="FFFFFF"/>
          </a:solidFill>
          <a:ln w="15875">
            <a:solidFill>
              <a:srgbClr val="E7E2F7"/>
            </a:solidFill>
            <a:prstDash val="solid"/>
          </a:ln>
        </p:spPr>
      </p:sp>
      <p:sp>
        <p:nvSpPr>
          <p:cNvPr id="7" name="Text 4"/>
          <p:cNvSpPr/>
          <p:nvPr/>
        </p:nvSpPr>
        <p:spPr>
          <a:xfrm>
            <a:off x="8915400" y="2103120"/>
            <a:ext cx="2496312" cy="548640"/>
          </a:xfrm>
          <a:prstGeom prst="rect">
            <a:avLst/>
          </a:prstGeom>
          <a:noFill/>
          <a:ln/>
        </p:spPr>
        <p:txBody>
          <a:bodyPr wrap="square" lIns="0" tIns="0" rIns="0" bIns="0" rtlCol="0" anchor="t"/>
          <a:lstStyle/>
          <a:p>
            <a:pPr rtl="1" algn="r" indent="0" marL="0">
              <a:spcAft>
                <a:spcPts val="400"/>
              </a:spcAft>
              <a:buNone/>
            </a:pPr>
            <a:r>
              <a:rPr lang="he-IL" altLang="en-US" sz="2600" dirty="0">
                <a:solidFill>
                  <a:srgbClr val="6C4CF5"/>
                </a:solidFill>
                <a:latin typeface="Secular One" pitchFamily="34" charset="0"/>
                <a:ea typeface="Secular One" pitchFamily="34" charset="-122"/>
                <a:cs typeface="Secular One" pitchFamily="34" charset="-120"/>
              </a:rPr>
              <a:t>Suno</a:t>
            </a:r>
            <a:endParaRPr lang="he-IL" sz="2600" dirty="0"/>
          </a:p>
        </p:txBody>
      </p:sp>
      <p:sp>
        <p:nvSpPr>
          <p:cNvPr id="8" name="Text 5"/>
          <p:cNvSpPr/>
          <p:nvPr/>
        </p:nvSpPr>
        <p:spPr>
          <a:xfrm>
            <a:off x="8915400" y="2697480"/>
            <a:ext cx="2496312" cy="173736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שיר עם מנגינה ושירה מתיאור או ממילים. חינם: כמה שירים ביום. Pro כ-$10 לחודש (משוער).</a:t>
            </a:r>
            <a:endParaRPr lang="he-IL" sz="1450" dirty="0"/>
          </a:p>
        </p:txBody>
      </p:sp>
      <p:sp>
        <p:nvSpPr>
          <p:cNvPr id="9" name="Text 6"/>
          <p:cNvSpPr/>
          <p:nvPr/>
        </p:nvSpPr>
        <p:spPr>
          <a:xfrm>
            <a:off x="5806440" y="2103120"/>
            <a:ext cx="2496312" cy="548640"/>
          </a:xfrm>
          <a:prstGeom prst="rect">
            <a:avLst/>
          </a:prstGeom>
          <a:noFill/>
          <a:ln/>
        </p:spPr>
        <p:txBody>
          <a:bodyPr wrap="square" lIns="0" tIns="0" rIns="0" bIns="0" rtlCol="0" anchor="t"/>
          <a:lstStyle/>
          <a:p>
            <a:pPr rtl="1" algn="r" indent="0" marL="0">
              <a:spcAft>
                <a:spcPts val="400"/>
              </a:spcAft>
              <a:buNone/>
            </a:pPr>
            <a:r>
              <a:rPr lang="he-IL" altLang="en-US" sz="2600" dirty="0">
                <a:solidFill>
                  <a:srgbClr val="2EC4B6"/>
                </a:solidFill>
                <a:latin typeface="Secular One" pitchFamily="34" charset="0"/>
                <a:ea typeface="Secular One" pitchFamily="34" charset="-122"/>
                <a:cs typeface="Secular One" pitchFamily="34" charset="-120"/>
              </a:rPr>
              <a:t>ElevenLabs</a:t>
            </a:r>
            <a:endParaRPr lang="he-IL" sz="2600" dirty="0"/>
          </a:p>
        </p:txBody>
      </p:sp>
      <p:sp>
        <p:nvSpPr>
          <p:cNvPr id="10" name="Text 7"/>
          <p:cNvSpPr/>
          <p:nvPr/>
        </p:nvSpPr>
        <p:spPr>
          <a:xfrm>
            <a:off x="5806440" y="2697480"/>
            <a:ext cx="2496312" cy="173736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הקראה בקול טבעי, גם בעברית. חינם: מכסה חודשית קטנה. מנויים מכ-$6 (משוער).</a:t>
            </a:r>
            <a:endParaRPr lang="he-IL" sz="1450" dirty="0"/>
          </a:p>
        </p:txBody>
      </p:sp>
      <p:sp>
        <p:nvSpPr>
          <p:cNvPr id="11" name="Shape 8"/>
          <p:cNvSpPr/>
          <p:nvPr/>
        </p:nvSpPr>
        <p:spPr>
          <a:xfrm>
            <a:off x="5577840" y="4800600"/>
            <a:ext cx="6062472" cy="1234440"/>
          </a:xfrm>
          <a:prstGeom prst="roundRect">
            <a:avLst>
              <a:gd name="adj" fmla="val 11111"/>
            </a:avLst>
          </a:prstGeom>
          <a:solidFill>
            <a:srgbClr val="FFE3DA"/>
          </a:solidFill>
          <a:ln w="12700">
            <a:solidFill>
              <a:srgbClr val="FFE3DA"/>
            </a:solidFill>
            <a:prstDash val="solid"/>
          </a:ln>
        </p:spPr>
      </p:sp>
      <p:sp>
        <p:nvSpPr>
          <p:cNvPr id="12" name="Text 9"/>
          <p:cNvSpPr/>
          <p:nvPr/>
        </p:nvSpPr>
        <p:spPr>
          <a:xfrm>
            <a:off x="5806440" y="4800600"/>
            <a:ext cx="5605272" cy="1234440"/>
          </a:xfrm>
          <a:prstGeom prst="rect">
            <a:avLst/>
          </a:prstGeom>
          <a:noFill/>
          <a:ln/>
        </p:spPr>
        <p:txBody>
          <a:bodyPr wrap="square" lIns="0" tIns="0" rIns="0" bIns="0" rtlCol="0" anchor="ctr"/>
          <a:lstStyle/>
          <a:p>
            <a:pPr rtl="1" algn="r" indent="0" marL="0">
              <a:spcAft>
                <a:spcPts val="400"/>
              </a:spcAft>
              <a:buNone/>
            </a:pPr>
            <a:r>
              <a:rPr lang="he-IL" altLang="en-US" sz="1500" b="1" dirty="0">
                <a:solidFill>
                  <a:srgbClr val="B23A17"/>
                </a:solidFill>
                <a:latin typeface="IBM Plex Sans Hebrew" pitchFamily="34" charset="0"/>
                <a:ea typeface="IBM Plex Sans Hebrew" pitchFamily="34" charset="-122"/>
                <a:cs typeface="IBM Plex Sans Hebrew" pitchFamily="34" charset="-120"/>
              </a:rPr>
              <a:t>קו אדום: שיבוט קול רק של הקול שלכם, או של מי שנתן הסכמה מפורשת. ושימוש מסחרי בשירים רק לפי תנאי השימוש.</a:t>
            </a:r>
            <a:endParaRPr lang="he-IL" sz="1500" dirty="0"/>
          </a:p>
        </p:txBody>
      </p:sp>
      <p:sp>
        <p:nvSpPr>
          <p:cNvPr id="13"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סרטון ראשון: שניות של קסם</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וידאו הוא התחום היקר ביותר, אז מתכננים את הפרומפט מראש</a:t>
            </a:r>
            <a:endParaRPr lang="he-IL" sz="1600" dirty="0"/>
          </a:p>
        </p:txBody>
      </p:sp>
      <p:pic>
        <p:nvPicPr>
          <p:cNvPr id="4" name="Image 0" descr="/workspace/courses/beginner-he/illustrations/video.png">    </p:cNvPr>
          <p:cNvPicPr>
            <a:picLocks noChangeAspect="1"/>
          </p:cNvPicPr>
          <p:nvPr/>
        </p:nvPicPr>
        <p:blipFill>
          <a:blip r:embed="rId1"/>
          <a:stretch>
            <a:fillRect/>
          </a:stretch>
        </p:blipFill>
        <p:spPr>
          <a:xfrm>
            <a:off x="274320" y="1371600"/>
            <a:ext cx="4937760" cy="3703320"/>
          </a:xfrm>
          <a:prstGeom prst="rect">
            <a:avLst/>
          </a:prstGeom>
        </p:spPr>
      </p:pic>
      <p:sp>
        <p:nvSpPr>
          <p:cNvPr id="5" name="Text 2"/>
          <p:cNvSpPr/>
          <p:nvPr/>
        </p:nvSpPr>
        <p:spPr>
          <a:xfrm>
            <a:off x="5577840" y="1828800"/>
            <a:ext cx="6062472" cy="457200"/>
          </a:xfrm>
          <a:prstGeom prst="rect">
            <a:avLst/>
          </a:prstGeom>
          <a:noFill/>
          <a:ln/>
        </p:spPr>
        <p:txBody>
          <a:bodyPr wrap="square" lIns="0" tIns="0" rIns="0" bIns="0" rtlCol="0" anchor="t"/>
          <a:lstStyle/>
          <a:p>
            <a:pPr rtl="1" algn="r" indent="0" marL="0">
              <a:spcAft>
                <a:spcPts val="400"/>
              </a:spcAft>
              <a:buNone/>
            </a:pPr>
            <a:r>
              <a:rPr lang="he-IL" altLang="en-US" sz="1600" b="1" dirty="0">
                <a:solidFill>
                  <a:srgbClr val="FF7A59"/>
                </a:solidFill>
                <a:latin typeface="IBM Plex Sans Hebrew" pitchFamily="34" charset="0"/>
                <a:ea typeface="IBM Plex Sans Hebrew" pitchFamily="34" charset="-122"/>
                <a:cs typeface="IBM Plex Sans Hebrew" pitchFamily="34" charset="-120"/>
              </a:rPr>
              <a:t>נוסחה: מה רואים · מה זז ואיך · תנועת מצלמה · אווירה</a:t>
            </a:r>
            <a:endParaRPr lang="he-IL" sz="1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577840" y="2423160"/>
          <a:ext cx="6062472" cy="914400"/>
        </p:xfrm>
        <a:graphic>
          <a:graphicData uri="http://schemas.openxmlformats.org/drawingml/2006/table">
            <a:tbl>
              <a:tblPr/>
              <a:tblGrid>
                <a:gridCol w="2679192"/>
                <a:gridCol w="1737360"/>
                <a:gridCol w="1645920"/>
              </a:tblGrid>
              <a:tr h="0">
                <a:tc>
                  <a:txBody>
                    <a:bodyPr/>
                    <a:lstStyle/>
                    <a:p>
                      <a:pPr rtl="1" algn="r" indent="0" marL="0">
                        <a:buNone/>
                      </a:pPr>
                      <a:r>
                        <a:rPr lang="he-IL" altLang="en-US" sz="1350" b="1" dirty="0">
                          <a:solidFill>
                            <a:srgbClr val="FFFFFF"/>
                          </a:solidFill>
                          <a:latin typeface="IBM Plex Sans Hebrew" pitchFamily="34" charset="0"/>
                          <a:ea typeface="IBM Plex Sans Hebrew" pitchFamily="34" charset="-122"/>
                          <a:cs typeface="IBM Plex Sans Hebrew" pitchFamily="34" charset="-120"/>
                        </a:rPr>
                        <a:t>חשוב לדעת (משוער)</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350" b="1" dirty="0">
                          <a:solidFill>
                            <a:srgbClr val="FFFFFF"/>
                          </a:solidFill>
                          <a:latin typeface="IBM Plex Sans Hebrew" pitchFamily="34" charset="0"/>
                          <a:ea typeface="IBM Plex Sans Hebrew" pitchFamily="34" charset="-122"/>
                          <a:cs typeface="IBM Plex Sans Hebrew" pitchFamily="34" charset="-120"/>
                        </a:rPr>
                        <a:t>איפה</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350" b="1" dirty="0">
                          <a:solidFill>
                            <a:srgbClr val="FFFFFF"/>
                          </a:solidFill>
                          <a:latin typeface="IBM Plex Sans Hebrew" pitchFamily="34" charset="0"/>
                          <a:ea typeface="IBM Plex Sans Hebrew" pitchFamily="34" charset="-122"/>
                          <a:cs typeface="IBM Plex Sans Hebrew" pitchFamily="34" charset="-120"/>
                        </a:rPr>
                        <a:t>כלי</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0">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בעיקר במנויי Google AI</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בתוך Gemini</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Veo</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תמונות וסרטונים קצרים</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בתוך Grok</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Grok Imagine</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כ-125 קרדיטים חד-פעמיים בחינם</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runwayml.com</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350" dirty="0">
                          <a:solidFill>
                            <a:srgbClr val="1F1A3D"/>
                          </a:solidFill>
                          <a:latin typeface="IBM Plex Sans Hebrew" pitchFamily="34" charset="0"/>
                          <a:ea typeface="IBM Plex Sans Hebrew" pitchFamily="34" charset="-122"/>
                          <a:cs typeface="IBM Plex Sans Hebrew" pitchFamily="34" charset="-120"/>
                        </a:rPr>
                        <a:t>Runway</a:t>
                      </a:r>
                      <a:endParaRPr lang="he-IL"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bl>
          </a:graphicData>
        </a:graphic>
      </p:graphicFrame>
      <p:sp>
        <p:nvSpPr>
          <p:cNvPr id="7" name="Text 3"/>
          <p:cNvSpPr/>
          <p:nvPr/>
        </p:nvSpPr>
        <p:spPr>
          <a:xfrm>
            <a:off x="5577840" y="4846320"/>
            <a:ext cx="6062472" cy="914400"/>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6B6880"/>
                </a:solidFill>
                <a:latin typeface="IBM Plex Sans Hebrew" pitchFamily="34" charset="0"/>
                <a:ea typeface="IBM Plex Sans Hebrew" pitchFamily="34" charset="-122"/>
                <a:cs typeface="IBM Plex Sans Hebrew" pitchFamily="34" charset="-120"/>
              </a:rPr>
              <a:t>"שדה חמניות בשקיעה, החמניות מתנועעות ברוח, המצלמה מתקרבת לאט, אור זהוב, סגנון קולנועי"</a:t>
            </a:r>
            <a:endParaRPr lang="he-IL" sz="1500" dirty="0"/>
          </a:p>
        </p:txBody>
      </p:sp>
      <p:sp>
        <p:nvSpPr>
          <p:cNvPr id="23"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3 כללים נגד הונאות וזיופים</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קול ותמונה אפשר לזייף. למשל הונאת "הנכד בצרות, תעביר כסף עכשיו" עם קול מזויף</a:t>
            </a:r>
            <a:endParaRPr lang="he-IL" sz="1600" dirty="0"/>
          </a:p>
        </p:txBody>
      </p:sp>
      <p:pic>
        <p:nvPicPr>
          <p:cNvPr id="4" name="Image 0" descr="/workspace/courses/beginner-he/illustrations/safety.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5577840" y="2057400"/>
            <a:ext cx="6062472" cy="868680"/>
          </a:xfrm>
          <a:prstGeom prst="roundRect">
            <a:avLst>
              <a:gd name="adj" fmla="val 15789"/>
            </a:avLst>
          </a:prstGeom>
          <a:solidFill>
            <a:srgbClr val="FFFFFF"/>
          </a:solidFill>
          <a:ln w="15875">
            <a:solidFill>
              <a:srgbClr val="E7E2F7"/>
            </a:solidFill>
            <a:prstDash val="solid"/>
          </a:ln>
        </p:spPr>
      </p:sp>
      <p:sp>
        <p:nvSpPr>
          <p:cNvPr id="6" name="Shape 3"/>
          <p:cNvSpPr/>
          <p:nvPr/>
        </p:nvSpPr>
        <p:spPr>
          <a:xfrm>
            <a:off x="10927080" y="2185416"/>
            <a:ext cx="612648" cy="612648"/>
          </a:xfrm>
          <a:prstGeom prst="ellipse">
            <a:avLst/>
          </a:prstGeom>
          <a:solidFill>
            <a:srgbClr val="FF7A59"/>
          </a:solidFill>
          <a:ln w="12700">
            <a:solidFill>
              <a:srgbClr val="FF7A59"/>
            </a:solidFill>
            <a:prstDash val="solid"/>
          </a:ln>
        </p:spPr>
      </p:sp>
      <p:sp>
        <p:nvSpPr>
          <p:cNvPr id="7" name="Text 4"/>
          <p:cNvSpPr/>
          <p:nvPr/>
        </p:nvSpPr>
        <p:spPr>
          <a:xfrm>
            <a:off x="10927080" y="2185416"/>
            <a:ext cx="612648" cy="612648"/>
          </a:xfrm>
          <a:prstGeom prst="rect">
            <a:avLst/>
          </a:prstGeom>
          <a:noFill/>
          <a:ln/>
        </p:spPr>
        <p:txBody>
          <a:bodyPr wrap="square" lIns="0" tIns="0" rIns="0" bIns="0" rtlCol="0" anchor="ctr"/>
          <a:lstStyle/>
          <a:p>
            <a:pPr algn="ctr" indent="0" marL="0" rtl="1">
              <a:buNone/>
            </a:pPr>
            <a:r>
              <a:rPr lang="en-US" sz="1876" dirty="0">
                <a:solidFill>
                  <a:srgbClr val="FFFFFF"/>
                </a:solidFill>
                <a:latin typeface="Secular One" pitchFamily="34" charset="0"/>
                <a:ea typeface="Secular One" pitchFamily="34" charset="-122"/>
                <a:cs typeface="Secular One" pitchFamily="34" charset="-120"/>
              </a:rPr>
              <a:t>1</a:t>
            </a:r>
            <a:endParaRPr lang="en-US" sz="1876" dirty="0"/>
          </a:p>
        </p:txBody>
      </p:sp>
      <p:sp>
        <p:nvSpPr>
          <p:cNvPr id="8" name="Text 5"/>
          <p:cNvSpPr/>
          <p:nvPr/>
        </p:nvSpPr>
        <p:spPr>
          <a:xfrm>
            <a:off x="7955280" y="2057400"/>
            <a:ext cx="2834640" cy="868680"/>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מילת קוד משפחתית</a:t>
            </a:r>
            <a:endParaRPr lang="he-IL" sz="1900" dirty="0"/>
          </a:p>
        </p:txBody>
      </p:sp>
      <p:sp>
        <p:nvSpPr>
          <p:cNvPr id="9" name="Text 6"/>
          <p:cNvSpPr/>
          <p:nvPr/>
        </p:nvSpPr>
        <p:spPr>
          <a:xfrm>
            <a:off x="5760720" y="2057400"/>
            <a:ext cx="2103120" cy="868680"/>
          </a:xfrm>
          <a:prstGeom prst="rect">
            <a:avLst/>
          </a:prstGeom>
          <a:noFill/>
          <a:ln/>
        </p:spPr>
        <p:txBody>
          <a:bodyPr wrap="square" lIns="0" tIns="0" rIns="0" bIns="0" rtlCol="0" anchor="ctr"/>
          <a:lstStyle/>
          <a:p>
            <a:pPr rtl="1" algn="r" indent="0" marL="0">
              <a:spcAft>
                <a:spcPts val="400"/>
              </a:spcAft>
              <a:buNone/>
            </a:pPr>
            <a:r>
              <a:rPr lang="he-IL" altLang="en-US" sz="1350" dirty="0">
                <a:solidFill>
                  <a:srgbClr val="6B6880"/>
                </a:solidFill>
                <a:latin typeface="IBM Plex Sans Hebrew" pitchFamily="34" charset="0"/>
                <a:ea typeface="IBM Plex Sans Hebrew" pitchFamily="34" charset="-122"/>
                <a:cs typeface="IBM Plex Sans Hebrew" pitchFamily="34" charset="-120"/>
              </a:rPr>
              <a:t>מסכמים פנים אל פנים, לא בהודעה</a:t>
            </a:r>
            <a:endParaRPr lang="he-IL" sz="1350" dirty="0"/>
          </a:p>
        </p:txBody>
      </p:sp>
      <p:sp>
        <p:nvSpPr>
          <p:cNvPr id="10" name="Shape 7"/>
          <p:cNvSpPr/>
          <p:nvPr/>
        </p:nvSpPr>
        <p:spPr>
          <a:xfrm>
            <a:off x="5577840" y="3063240"/>
            <a:ext cx="6062472" cy="868680"/>
          </a:xfrm>
          <a:prstGeom prst="roundRect">
            <a:avLst>
              <a:gd name="adj" fmla="val 15789"/>
            </a:avLst>
          </a:prstGeom>
          <a:solidFill>
            <a:srgbClr val="FFFFFF"/>
          </a:solidFill>
          <a:ln w="15875">
            <a:solidFill>
              <a:srgbClr val="E7E2F7"/>
            </a:solidFill>
            <a:prstDash val="solid"/>
          </a:ln>
        </p:spPr>
      </p:sp>
      <p:sp>
        <p:nvSpPr>
          <p:cNvPr id="11" name="Shape 8"/>
          <p:cNvSpPr/>
          <p:nvPr/>
        </p:nvSpPr>
        <p:spPr>
          <a:xfrm>
            <a:off x="10927080" y="3191256"/>
            <a:ext cx="612648" cy="612648"/>
          </a:xfrm>
          <a:prstGeom prst="ellipse">
            <a:avLst/>
          </a:prstGeom>
          <a:solidFill>
            <a:srgbClr val="FF7A59"/>
          </a:solidFill>
          <a:ln w="12700">
            <a:solidFill>
              <a:srgbClr val="FF7A59"/>
            </a:solidFill>
            <a:prstDash val="solid"/>
          </a:ln>
        </p:spPr>
      </p:sp>
      <p:sp>
        <p:nvSpPr>
          <p:cNvPr id="12" name="Text 9"/>
          <p:cNvSpPr/>
          <p:nvPr/>
        </p:nvSpPr>
        <p:spPr>
          <a:xfrm>
            <a:off x="10927080" y="3191256"/>
            <a:ext cx="612648" cy="612648"/>
          </a:xfrm>
          <a:prstGeom prst="rect">
            <a:avLst/>
          </a:prstGeom>
          <a:noFill/>
          <a:ln/>
        </p:spPr>
        <p:txBody>
          <a:bodyPr wrap="square" lIns="0" tIns="0" rIns="0" bIns="0" rtlCol="0" anchor="ctr"/>
          <a:lstStyle/>
          <a:p>
            <a:pPr algn="ctr" indent="0" marL="0" rtl="1">
              <a:buNone/>
            </a:pPr>
            <a:r>
              <a:rPr lang="en-US" sz="1876" dirty="0">
                <a:solidFill>
                  <a:srgbClr val="FFFFFF"/>
                </a:solidFill>
                <a:latin typeface="Secular One" pitchFamily="34" charset="0"/>
                <a:ea typeface="Secular One" pitchFamily="34" charset="-122"/>
                <a:cs typeface="Secular One" pitchFamily="34" charset="-120"/>
              </a:rPr>
              <a:t>2</a:t>
            </a:r>
            <a:endParaRPr lang="en-US" sz="1876" dirty="0"/>
          </a:p>
        </p:txBody>
      </p:sp>
      <p:sp>
        <p:nvSpPr>
          <p:cNvPr id="13" name="Text 10"/>
          <p:cNvSpPr/>
          <p:nvPr/>
        </p:nvSpPr>
        <p:spPr>
          <a:xfrm>
            <a:off x="7955280" y="3063240"/>
            <a:ext cx="2834640" cy="868680"/>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מתקשרים בחזרה</a:t>
            </a:r>
            <a:endParaRPr lang="he-IL" sz="1900" dirty="0"/>
          </a:p>
        </p:txBody>
      </p:sp>
      <p:sp>
        <p:nvSpPr>
          <p:cNvPr id="14" name="Text 11"/>
          <p:cNvSpPr/>
          <p:nvPr/>
        </p:nvSpPr>
        <p:spPr>
          <a:xfrm>
            <a:off x="5760720" y="3063240"/>
            <a:ext cx="2103120" cy="868680"/>
          </a:xfrm>
          <a:prstGeom prst="rect">
            <a:avLst/>
          </a:prstGeom>
          <a:noFill/>
          <a:ln/>
        </p:spPr>
        <p:txBody>
          <a:bodyPr wrap="square" lIns="0" tIns="0" rIns="0" bIns="0" rtlCol="0" anchor="ctr"/>
          <a:lstStyle/>
          <a:p>
            <a:pPr rtl="1" algn="r" indent="0" marL="0">
              <a:spcAft>
                <a:spcPts val="400"/>
              </a:spcAft>
              <a:buNone/>
            </a:pPr>
            <a:r>
              <a:rPr lang="he-IL" altLang="en-US" sz="1350" dirty="0">
                <a:solidFill>
                  <a:srgbClr val="6B6880"/>
                </a:solidFill>
                <a:latin typeface="IBM Plex Sans Hebrew" pitchFamily="34" charset="0"/>
                <a:ea typeface="IBM Plex Sans Hebrew" pitchFamily="34" charset="-122"/>
                <a:cs typeface="IBM Plex Sans Hebrew" pitchFamily="34" charset="-120"/>
              </a:rPr>
              <a:t>מנתקים ומחייגים למספר המוכר</a:t>
            </a:r>
            <a:endParaRPr lang="he-IL" sz="1350" dirty="0"/>
          </a:p>
        </p:txBody>
      </p:sp>
      <p:sp>
        <p:nvSpPr>
          <p:cNvPr id="15" name="Shape 12"/>
          <p:cNvSpPr/>
          <p:nvPr/>
        </p:nvSpPr>
        <p:spPr>
          <a:xfrm>
            <a:off x="5577840" y="4069080"/>
            <a:ext cx="6062472" cy="868680"/>
          </a:xfrm>
          <a:prstGeom prst="roundRect">
            <a:avLst>
              <a:gd name="adj" fmla="val 15789"/>
            </a:avLst>
          </a:prstGeom>
          <a:solidFill>
            <a:srgbClr val="FFFFFF"/>
          </a:solidFill>
          <a:ln w="15875">
            <a:solidFill>
              <a:srgbClr val="E7E2F7"/>
            </a:solidFill>
            <a:prstDash val="solid"/>
          </a:ln>
        </p:spPr>
      </p:sp>
      <p:sp>
        <p:nvSpPr>
          <p:cNvPr id="16" name="Shape 13"/>
          <p:cNvSpPr/>
          <p:nvPr/>
        </p:nvSpPr>
        <p:spPr>
          <a:xfrm>
            <a:off x="10927080" y="4197096"/>
            <a:ext cx="612648" cy="612648"/>
          </a:xfrm>
          <a:prstGeom prst="ellipse">
            <a:avLst/>
          </a:prstGeom>
          <a:solidFill>
            <a:srgbClr val="FF7A59"/>
          </a:solidFill>
          <a:ln w="12700">
            <a:solidFill>
              <a:srgbClr val="FF7A59"/>
            </a:solidFill>
            <a:prstDash val="solid"/>
          </a:ln>
        </p:spPr>
      </p:sp>
      <p:sp>
        <p:nvSpPr>
          <p:cNvPr id="17" name="Text 14"/>
          <p:cNvSpPr/>
          <p:nvPr/>
        </p:nvSpPr>
        <p:spPr>
          <a:xfrm>
            <a:off x="10927080" y="4197096"/>
            <a:ext cx="612648" cy="612648"/>
          </a:xfrm>
          <a:prstGeom prst="rect">
            <a:avLst/>
          </a:prstGeom>
          <a:noFill/>
          <a:ln/>
        </p:spPr>
        <p:txBody>
          <a:bodyPr wrap="square" lIns="0" tIns="0" rIns="0" bIns="0" rtlCol="0" anchor="ctr"/>
          <a:lstStyle/>
          <a:p>
            <a:pPr algn="ctr" indent="0" marL="0" rtl="1">
              <a:buNone/>
            </a:pPr>
            <a:r>
              <a:rPr lang="en-US" sz="1876" dirty="0">
                <a:solidFill>
                  <a:srgbClr val="FFFFFF"/>
                </a:solidFill>
                <a:latin typeface="Secular One" pitchFamily="34" charset="0"/>
                <a:ea typeface="Secular One" pitchFamily="34" charset="-122"/>
                <a:cs typeface="Secular One" pitchFamily="34" charset="-120"/>
              </a:rPr>
              <a:t>3</a:t>
            </a:r>
            <a:endParaRPr lang="en-US" sz="1876" dirty="0"/>
          </a:p>
        </p:txBody>
      </p:sp>
      <p:sp>
        <p:nvSpPr>
          <p:cNvPr id="18" name="Text 15"/>
          <p:cNvSpPr/>
          <p:nvPr/>
        </p:nvSpPr>
        <p:spPr>
          <a:xfrm>
            <a:off x="7955280" y="4069080"/>
            <a:ext cx="2834640" cy="868680"/>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לא ממהרים</a:t>
            </a:r>
            <a:endParaRPr lang="he-IL" sz="1900" dirty="0"/>
          </a:p>
        </p:txBody>
      </p:sp>
      <p:sp>
        <p:nvSpPr>
          <p:cNvPr id="19" name="Text 16"/>
          <p:cNvSpPr/>
          <p:nvPr/>
        </p:nvSpPr>
        <p:spPr>
          <a:xfrm>
            <a:off x="5760720" y="4069080"/>
            <a:ext cx="2103120" cy="868680"/>
          </a:xfrm>
          <a:prstGeom prst="rect">
            <a:avLst/>
          </a:prstGeom>
          <a:noFill/>
          <a:ln/>
        </p:spPr>
        <p:txBody>
          <a:bodyPr wrap="square" lIns="0" tIns="0" rIns="0" bIns="0" rtlCol="0" anchor="ctr"/>
          <a:lstStyle/>
          <a:p>
            <a:pPr rtl="1" algn="r" indent="0" marL="0">
              <a:spcAft>
                <a:spcPts val="400"/>
              </a:spcAft>
              <a:buNone/>
            </a:pPr>
            <a:r>
              <a:rPr lang="he-IL" altLang="en-US" sz="1350" dirty="0">
                <a:solidFill>
                  <a:srgbClr val="6B6880"/>
                </a:solidFill>
                <a:latin typeface="IBM Plex Sans Hebrew" pitchFamily="34" charset="0"/>
                <a:ea typeface="IBM Plex Sans Hebrew" pitchFamily="34" charset="-122"/>
                <a:cs typeface="IBM Plex Sans Hebrew" pitchFamily="34" charset="-120"/>
              </a:rPr>
              <a:t>"עכשיו! סודי!" הוא סימן אזהרה</a:t>
            </a:r>
            <a:endParaRPr lang="he-IL" sz="1350" dirty="0"/>
          </a:p>
        </p:txBody>
      </p:sp>
      <p:sp>
        <p:nvSpPr>
          <p:cNvPr id="20" name="Text 17"/>
          <p:cNvSpPr/>
          <p:nvPr/>
        </p:nvSpPr>
        <p:spPr>
          <a:xfrm>
            <a:off x="5577840" y="5166360"/>
            <a:ext cx="6062472" cy="914400"/>
          </a:xfrm>
          <a:prstGeom prst="rect">
            <a:avLst/>
          </a:prstGeom>
          <a:noFill/>
          <a:ln/>
        </p:spPr>
        <p:txBody>
          <a:bodyPr wrap="square" lIns="0" tIns="0" rIns="0" bIns="0" rtlCol="0" anchor="t"/>
          <a:lstStyle/>
          <a:p>
            <a:pPr rtl="1" algn="r" indent="0" marL="0">
              <a:spcAft>
                <a:spcPts val="400"/>
              </a:spcAft>
              <a:buNone/>
            </a:pPr>
            <a:r>
              <a:rPr lang="he-IL" altLang="en-US" sz="1450" dirty="0">
                <a:solidFill>
                  <a:srgbClr val="1F1A3D"/>
                </a:solidFill>
                <a:latin typeface="IBM Plex Sans Hebrew" pitchFamily="34" charset="0"/>
                <a:ea typeface="IBM Plex Sans Hebrew" pitchFamily="34" charset="-122"/>
                <a:cs typeface="IBM Plex Sans Hebrew" pitchFamily="34" charset="-120"/>
              </a:rPr>
              <a:t>תמונה חשודה? בודקים מי פרסם, ועושים חיפוש תמונה הפוך (Google Lens). סימנים כמו "אצבעות מוזרות" נעלמים ככל שהכלים משתפרים.</a:t>
            </a:r>
            <a:endParaRPr lang="he-IL" sz="1450" dirty="0"/>
          </a:p>
        </p:txBody>
      </p:sp>
      <p:sp>
        <p:nvSpPr>
          <p:cNvPr id="2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A3D"/>
        </a:solidFill>
      </p:bgPr>
    </p:bg>
    <p:spTree>
      <p:nvGrpSpPr>
        <p:cNvPr id="1" name=""/>
        <p:cNvGrpSpPr/>
        <p:nvPr/>
      </p:nvGrpSpPr>
      <p:grpSpPr>
        <a:xfrm>
          <a:off x="0" y="0"/>
          <a:ext cx="0" cy="0"/>
          <a:chOff x="0" y="0"/>
          <a:chExt cx="0" cy="0"/>
        </a:xfrm>
      </p:grpSpPr>
      <p:pic>
        <p:nvPicPr>
          <p:cNvPr id="2" name="Image 0" descr="/workspace/courses/beginner-he/illustrations/agent.png">    </p:cNvPr>
          <p:cNvPicPr>
            <a:picLocks noChangeAspect="1"/>
          </p:cNvPicPr>
          <p:nvPr/>
        </p:nvPicPr>
        <p:blipFill>
          <a:blip r:embed="rId1"/>
          <a:stretch>
            <a:fillRect/>
          </a:stretch>
        </p:blipFill>
        <p:spPr>
          <a:xfrm>
            <a:off x="457200" y="822960"/>
            <a:ext cx="6035040" cy="4526280"/>
          </a:xfrm>
          <a:prstGeom prst="rect">
            <a:avLst/>
          </a:prstGeom>
        </p:spPr>
      </p:pic>
      <p:sp>
        <p:nvSpPr>
          <p:cNvPr id="3" name="Text 0"/>
          <p:cNvSpPr/>
          <p:nvPr/>
        </p:nvSpPr>
        <p:spPr>
          <a:xfrm>
            <a:off x="6675120" y="1188720"/>
            <a:ext cx="4937760" cy="548640"/>
          </a:xfrm>
          <a:prstGeom prst="rect">
            <a:avLst/>
          </a:prstGeom>
          <a:noFill/>
          <a:ln/>
        </p:spPr>
        <p:txBody>
          <a:bodyPr wrap="square" lIns="0" tIns="0" rIns="0" bIns="0" rtlCol="0" anchor="t"/>
          <a:lstStyle/>
          <a:p>
            <a:pPr rtl="1" algn="r" indent="0" marL="0">
              <a:spcAft>
                <a:spcPts val="400"/>
              </a:spcAft>
              <a:buNone/>
            </a:pPr>
            <a:r>
              <a:rPr lang="he-IL" altLang="en-US" sz="2400" dirty="0">
                <a:solidFill>
                  <a:srgbClr val="FFC547"/>
                </a:solidFill>
                <a:latin typeface="Secular One" pitchFamily="34" charset="0"/>
                <a:ea typeface="Secular One" pitchFamily="34" charset="-122"/>
                <a:cs typeface="Secular One" pitchFamily="34" charset="-120"/>
              </a:rPr>
              <a:t>שבוע 4</a:t>
            </a:r>
            <a:endParaRPr lang="he-IL" sz="2400" dirty="0"/>
          </a:p>
        </p:txBody>
      </p:sp>
      <p:sp>
        <p:nvSpPr>
          <p:cNvPr id="4" name="Text 1"/>
          <p:cNvSpPr/>
          <p:nvPr/>
        </p:nvSpPr>
        <p:spPr>
          <a:xfrm>
            <a:off x="6675120" y="1737360"/>
            <a:ext cx="4937760" cy="1097280"/>
          </a:xfrm>
          <a:prstGeom prst="rect">
            <a:avLst/>
          </a:prstGeom>
          <a:noFill/>
          <a:ln/>
        </p:spPr>
        <p:txBody>
          <a:bodyPr wrap="square" lIns="0" tIns="0" rIns="0" bIns="0" rtlCol="0" anchor="ctr"/>
          <a:lstStyle/>
          <a:p>
            <a:pPr rtl="1" algn="r" indent="0" marL="0">
              <a:spcAft>
                <a:spcPts val="400"/>
              </a:spcAft>
              <a:buNone/>
            </a:pPr>
            <a:r>
              <a:rPr lang="he-IL" altLang="en-US" sz="4600" dirty="0">
                <a:solidFill>
                  <a:srgbClr val="FFFFFF"/>
                </a:solidFill>
                <a:latin typeface="Secular One" pitchFamily="34" charset="0"/>
                <a:ea typeface="Secular One" pitchFamily="34" charset="-122"/>
                <a:cs typeface="Secular One" pitchFamily="34" charset="-120"/>
              </a:rPr>
              <a:t>AI שעושה עבודה</a:t>
            </a:r>
            <a:endParaRPr lang="he-IL" sz="4600" dirty="0"/>
          </a:p>
        </p:txBody>
      </p:sp>
      <p:sp>
        <p:nvSpPr>
          <p:cNvPr id="5" name="Text 2"/>
          <p:cNvSpPr/>
          <p:nvPr/>
        </p:nvSpPr>
        <p:spPr>
          <a:xfrm>
            <a:off x="6675120" y="2926080"/>
            <a:ext cx="4937760" cy="822960"/>
          </a:xfrm>
          <a:prstGeom prst="rect">
            <a:avLst/>
          </a:prstGeom>
          <a:noFill/>
          <a:ln/>
        </p:spPr>
        <p:txBody>
          <a:bodyPr wrap="square" lIns="0" tIns="0" rIns="0" bIns="0" rtlCol="0" anchor="t"/>
          <a:lstStyle/>
          <a:p>
            <a:pPr rtl="1" algn="r" indent="0" marL="0">
              <a:spcAft>
                <a:spcPts val="400"/>
              </a:spcAft>
              <a:buNone/>
            </a:pPr>
            <a:r>
              <a:rPr lang="he-IL" altLang="en-US" sz="1700" dirty="0">
                <a:solidFill>
                  <a:srgbClr val="EDE9FF"/>
                </a:solidFill>
                <a:latin typeface="IBM Plex Sans Hebrew" pitchFamily="34" charset="0"/>
                <a:ea typeface="IBM Plex Sans Hebrew" pitchFamily="34" charset="-122"/>
                <a:cs typeface="IBM Plex Sans Hebrew" pitchFamily="34" charset="-120"/>
              </a:rPr>
              <a:t>מחקר, מסמכים, קוד בלי קוד, סוכנים ופרויקט גמר</a:t>
            </a:r>
            <a:endParaRPr lang="he-IL" sz="1700" dirty="0"/>
          </a:p>
        </p:txBody>
      </p:sp>
      <p:sp>
        <p:nvSpPr>
          <p:cNvPr id="6" name="Text 3"/>
          <p:cNvSpPr/>
          <p:nvPr/>
        </p:nvSpPr>
        <p:spPr>
          <a:xfrm>
            <a:off x="6675120" y="3886200"/>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16 · חיפוש ומחקר עם מקורות</a:t>
            </a:r>
            <a:endParaRPr lang="he-IL" sz="1500" dirty="0"/>
          </a:p>
        </p:txBody>
      </p:sp>
      <p:sp>
        <p:nvSpPr>
          <p:cNvPr id="7" name="Text 4"/>
          <p:cNvSpPr/>
          <p:nvPr/>
        </p:nvSpPr>
        <p:spPr>
          <a:xfrm>
            <a:off x="6675120" y="4325112"/>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17 · מחברת חכמה למסמכים</a:t>
            </a:r>
            <a:endParaRPr lang="he-IL" sz="1500" dirty="0"/>
          </a:p>
        </p:txBody>
      </p:sp>
      <p:sp>
        <p:nvSpPr>
          <p:cNvPr id="8" name="Text 5"/>
          <p:cNvSpPr/>
          <p:nvPr/>
        </p:nvSpPr>
        <p:spPr>
          <a:xfrm>
            <a:off x="6675120" y="4764024"/>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18 · "קוד בלי לדעת קוד"</a:t>
            </a:r>
            <a:endParaRPr lang="he-IL" sz="1500" dirty="0"/>
          </a:p>
        </p:txBody>
      </p:sp>
      <p:sp>
        <p:nvSpPr>
          <p:cNvPr id="9" name="Text 6"/>
          <p:cNvSpPr/>
          <p:nvPr/>
        </p:nvSpPr>
        <p:spPr>
          <a:xfrm>
            <a:off x="6675120" y="5202936"/>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19 · סוכנים ומילים שתשמעו</a:t>
            </a:r>
            <a:endParaRPr lang="he-IL" sz="1500" dirty="0"/>
          </a:p>
        </p:txBody>
      </p:sp>
      <p:sp>
        <p:nvSpPr>
          <p:cNvPr id="10" name="Text 7"/>
          <p:cNvSpPr/>
          <p:nvPr/>
        </p:nvSpPr>
        <p:spPr>
          <a:xfrm>
            <a:off x="6675120" y="5641848"/>
            <a:ext cx="4937760" cy="384048"/>
          </a:xfrm>
          <a:prstGeom prst="rect">
            <a:avLst/>
          </a:prstGeom>
          <a:noFill/>
          <a:ln/>
        </p:spPr>
        <p:txBody>
          <a:bodyPr wrap="square" lIns="0" tIns="0" rIns="0" bIns="0" rtlCol="0" anchor="t"/>
          <a:lstStyle/>
          <a:p>
            <a:pPr rtl="1" algn="r" indent="0" marL="0">
              <a:spcAft>
                <a:spcPts val="400"/>
              </a:spcAft>
              <a:buNone/>
            </a:pPr>
            <a:r>
              <a:rPr lang="he-IL" altLang="en-US" sz="1500" dirty="0">
                <a:solidFill>
                  <a:srgbClr val="FFFFFF"/>
                </a:solidFill>
                <a:latin typeface="IBM Plex Sans Hebrew" pitchFamily="34" charset="0"/>
                <a:ea typeface="IBM Plex Sans Hebrew" pitchFamily="34" charset="-122"/>
                <a:cs typeface="IBM Plex Sans Hebrew" pitchFamily="34" charset="-120"/>
              </a:rPr>
              <a:t>יום 20 · פרויקט גמר וחגיגה</a:t>
            </a:r>
            <a:endParaRPr lang="he-IL"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תשובות עם מקורות</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כמו מבחן עם חומר פתוח: ה-AI מחפש קודם ואז עונה. ואנחנו עדיין בודקים.</a:t>
            </a:r>
            <a:endParaRPr lang="he-IL" sz="1600" dirty="0"/>
          </a:p>
        </p:txBody>
      </p:sp>
      <p:pic>
        <p:nvPicPr>
          <p:cNvPr id="4" name="Image 0" descr="/workspace/courses/beginner-he/illustrations/research.png">    </p:cNvPr>
          <p:cNvPicPr>
            <a:picLocks noChangeAspect="1"/>
          </p:cNvPicPr>
          <p:nvPr/>
        </p:nvPicPr>
        <p:blipFill>
          <a:blip r:embed="rId1"/>
          <a:stretch>
            <a:fillRect/>
          </a:stretch>
        </p:blipFill>
        <p:spPr>
          <a:xfrm>
            <a:off x="274320" y="1371600"/>
            <a:ext cx="4937760" cy="3703320"/>
          </a:xfrm>
          <a:prstGeom prst="rect">
            <a:avLst/>
          </a:prstGeom>
        </p:spPr>
      </p:pic>
      <p:sp>
        <p:nvSpPr>
          <p:cNvPr id="5" name="Shape 2"/>
          <p:cNvSpPr/>
          <p:nvPr/>
        </p:nvSpPr>
        <p:spPr>
          <a:xfrm>
            <a:off x="5577840" y="2011680"/>
            <a:ext cx="6062472" cy="868680"/>
          </a:xfrm>
          <a:prstGeom prst="roundRect">
            <a:avLst>
              <a:gd name="adj" fmla="val 15789"/>
            </a:avLst>
          </a:prstGeom>
          <a:solidFill>
            <a:srgbClr val="FFFFFF"/>
          </a:solidFill>
          <a:ln w="15875">
            <a:solidFill>
              <a:srgbClr val="E7E2F7"/>
            </a:solidFill>
            <a:prstDash val="solid"/>
          </a:ln>
        </p:spPr>
      </p:sp>
      <p:sp>
        <p:nvSpPr>
          <p:cNvPr id="6" name="Text 3"/>
          <p:cNvSpPr/>
          <p:nvPr/>
        </p:nvSpPr>
        <p:spPr>
          <a:xfrm>
            <a:off x="8778240" y="2011680"/>
            <a:ext cx="2651760" cy="868680"/>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6C4CF5"/>
                </a:solidFill>
                <a:latin typeface="Secular One" pitchFamily="34" charset="0"/>
                <a:ea typeface="Secular One" pitchFamily="34" charset="-122"/>
                <a:cs typeface="Secular One" pitchFamily="34" charset="-120"/>
              </a:rPr>
              <a:t>Perplexity</a:t>
            </a:r>
            <a:endParaRPr lang="he-IL" sz="1900" dirty="0"/>
          </a:p>
        </p:txBody>
      </p:sp>
      <p:sp>
        <p:nvSpPr>
          <p:cNvPr id="7" name="Text 4"/>
          <p:cNvSpPr/>
          <p:nvPr/>
        </p:nvSpPr>
        <p:spPr>
          <a:xfrm>
            <a:off x="5760720" y="2011680"/>
            <a:ext cx="3017520" cy="868680"/>
          </a:xfrm>
          <a:prstGeom prst="rect">
            <a:avLst/>
          </a:prstGeom>
          <a:noFill/>
          <a:ln/>
        </p:spPr>
        <p:txBody>
          <a:bodyPr wrap="square" lIns="0" tIns="0" rIns="0" bIns="0" rtlCol="0" anchor="ctr"/>
          <a:lstStyle/>
          <a:p>
            <a:pPr rtl="1" algn="r" indent="0" marL="0">
              <a:spcAft>
                <a:spcPts val="400"/>
              </a:spcAft>
              <a:buNone/>
            </a:pPr>
            <a:r>
              <a:rPr lang="he-IL" altLang="en-US" sz="1350" dirty="0">
                <a:solidFill>
                  <a:srgbClr val="6B6880"/>
                </a:solidFill>
                <a:latin typeface="IBM Plex Sans Hebrew" pitchFamily="34" charset="0"/>
                <a:ea typeface="IBM Plex Sans Hebrew" pitchFamily="34" charset="-122"/>
                <a:cs typeface="IBM Plex Sans Hebrew" pitchFamily="34" charset="-120"/>
              </a:rPr>
              <a:t>שאלה מהירה ← תשובה קצרה עם מספרי מקורות</a:t>
            </a:r>
            <a:endParaRPr lang="he-IL" sz="1350" dirty="0"/>
          </a:p>
        </p:txBody>
      </p:sp>
      <p:sp>
        <p:nvSpPr>
          <p:cNvPr id="8" name="Shape 5"/>
          <p:cNvSpPr/>
          <p:nvPr/>
        </p:nvSpPr>
        <p:spPr>
          <a:xfrm>
            <a:off x="5577840" y="3035808"/>
            <a:ext cx="6062472" cy="868680"/>
          </a:xfrm>
          <a:prstGeom prst="roundRect">
            <a:avLst>
              <a:gd name="adj" fmla="val 15789"/>
            </a:avLst>
          </a:prstGeom>
          <a:solidFill>
            <a:srgbClr val="FFFFFF"/>
          </a:solidFill>
          <a:ln w="15875">
            <a:solidFill>
              <a:srgbClr val="E7E2F7"/>
            </a:solidFill>
            <a:prstDash val="solid"/>
          </a:ln>
        </p:spPr>
      </p:sp>
      <p:sp>
        <p:nvSpPr>
          <p:cNvPr id="9" name="Text 6"/>
          <p:cNvSpPr/>
          <p:nvPr/>
        </p:nvSpPr>
        <p:spPr>
          <a:xfrm>
            <a:off x="8778240" y="3035808"/>
            <a:ext cx="2651760" cy="868680"/>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2EC4B6"/>
                </a:solidFill>
                <a:latin typeface="Secular One" pitchFamily="34" charset="0"/>
                <a:ea typeface="Secular One" pitchFamily="34" charset="-122"/>
                <a:cs typeface="Secular One" pitchFamily="34" charset="-120"/>
              </a:rPr>
              <a:t>חיפוש בצ'אטים</a:t>
            </a:r>
            <a:endParaRPr lang="he-IL" sz="1900" dirty="0"/>
          </a:p>
        </p:txBody>
      </p:sp>
      <p:sp>
        <p:nvSpPr>
          <p:cNvPr id="10" name="Text 7"/>
          <p:cNvSpPr/>
          <p:nvPr/>
        </p:nvSpPr>
        <p:spPr>
          <a:xfrm>
            <a:off x="5760720" y="3035808"/>
            <a:ext cx="3017520" cy="868680"/>
          </a:xfrm>
          <a:prstGeom prst="rect">
            <a:avLst/>
          </a:prstGeom>
          <a:noFill/>
          <a:ln/>
        </p:spPr>
        <p:txBody>
          <a:bodyPr wrap="square" lIns="0" tIns="0" rIns="0" bIns="0" rtlCol="0" anchor="ctr"/>
          <a:lstStyle/>
          <a:p>
            <a:pPr rtl="1" algn="r" indent="0" marL="0">
              <a:spcAft>
                <a:spcPts val="400"/>
              </a:spcAft>
              <a:buNone/>
            </a:pPr>
            <a:r>
              <a:rPr lang="he-IL" altLang="en-US" sz="1350" dirty="0">
                <a:solidFill>
                  <a:srgbClr val="6B6880"/>
                </a:solidFill>
                <a:latin typeface="IBM Plex Sans Hebrew" pitchFamily="34" charset="0"/>
                <a:ea typeface="IBM Plex Sans Hebrew" pitchFamily="34" charset="-122"/>
                <a:cs typeface="IBM Plex Sans Hebrew" pitchFamily="34" charset="-120"/>
              </a:rPr>
              <a:t>ChatGPT, Gemini, Claude ו-Grok מחפשים ברשת</a:t>
            </a:r>
            <a:endParaRPr lang="he-IL" sz="1350" dirty="0"/>
          </a:p>
        </p:txBody>
      </p:sp>
      <p:sp>
        <p:nvSpPr>
          <p:cNvPr id="11" name="Shape 8"/>
          <p:cNvSpPr/>
          <p:nvPr/>
        </p:nvSpPr>
        <p:spPr>
          <a:xfrm>
            <a:off x="5577840" y="4059936"/>
            <a:ext cx="6062472" cy="868680"/>
          </a:xfrm>
          <a:prstGeom prst="roundRect">
            <a:avLst>
              <a:gd name="adj" fmla="val 15789"/>
            </a:avLst>
          </a:prstGeom>
          <a:solidFill>
            <a:srgbClr val="FFFFFF"/>
          </a:solidFill>
          <a:ln w="15875">
            <a:solidFill>
              <a:srgbClr val="E7E2F7"/>
            </a:solidFill>
            <a:prstDash val="solid"/>
          </a:ln>
        </p:spPr>
      </p:sp>
      <p:sp>
        <p:nvSpPr>
          <p:cNvPr id="12" name="Text 9"/>
          <p:cNvSpPr/>
          <p:nvPr/>
        </p:nvSpPr>
        <p:spPr>
          <a:xfrm>
            <a:off x="8778240" y="4059936"/>
            <a:ext cx="2651760" cy="868680"/>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FF7A59"/>
                </a:solidFill>
                <a:latin typeface="Secular One" pitchFamily="34" charset="0"/>
                <a:ea typeface="Secular One" pitchFamily="34" charset="-122"/>
                <a:cs typeface="Secular One" pitchFamily="34" charset="-120"/>
              </a:rPr>
              <a:t>מחקר מעמיק</a:t>
            </a:r>
            <a:endParaRPr lang="he-IL" sz="1900" dirty="0"/>
          </a:p>
        </p:txBody>
      </p:sp>
      <p:sp>
        <p:nvSpPr>
          <p:cNvPr id="13" name="Text 10"/>
          <p:cNvSpPr/>
          <p:nvPr/>
        </p:nvSpPr>
        <p:spPr>
          <a:xfrm>
            <a:off x="5760720" y="4059936"/>
            <a:ext cx="3017520" cy="868680"/>
          </a:xfrm>
          <a:prstGeom prst="rect">
            <a:avLst/>
          </a:prstGeom>
          <a:noFill/>
          <a:ln/>
        </p:spPr>
        <p:txBody>
          <a:bodyPr wrap="square" lIns="0" tIns="0" rIns="0" bIns="0" rtlCol="0" anchor="ctr"/>
          <a:lstStyle/>
          <a:p>
            <a:pPr rtl="1" algn="r" indent="0" marL="0">
              <a:spcAft>
                <a:spcPts val="400"/>
              </a:spcAft>
              <a:buNone/>
            </a:pPr>
            <a:r>
              <a:rPr lang="he-IL" altLang="en-US" sz="1350" dirty="0">
                <a:solidFill>
                  <a:srgbClr val="6B6880"/>
                </a:solidFill>
                <a:latin typeface="IBM Plex Sans Hebrew" pitchFamily="34" charset="0"/>
                <a:ea typeface="IBM Plex Sans Hebrew" pitchFamily="34" charset="-122"/>
                <a:cs typeface="IBM Plex Sans Hebrew" pitchFamily="34" charset="-120"/>
              </a:rPr>
              <a:t>קורא עשרות מקורות וכותב דוח עם קישורים</a:t>
            </a:r>
            <a:endParaRPr lang="he-IL" sz="1350" dirty="0"/>
          </a:p>
        </p:txBody>
      </p:sp>
      <p:sp>
        <p:nvSpPr>
          <p:cNvPr id="14" name="Shape 11"/>
          <p:cNvSpPr/>
          <p:nvPr/>
        </p:nvSpPr>
        <p:spPr>
          <a:xfrm>
            <a:off x="5577840" y="5120640"/>
            <a:ext cx="6062472" cy="914400"/>
          </a:xfrm>
          <a:prstGeom prst="roundRect">
            <a:avLst>
              <a:gd name="adj" fmla="val 15000"/>
            </a:avLst>
          </a:prstGeom>
          <a:solidFill>
            <a:srgbClr val="F1EDFF"/>
          </a:solidFill>
          <a:ln w="12700">
            <a:solidFill>
              <a:srgbClr val="F1EDFF"/>
            </a:solidFill>
            <a:prstDash val="solid"/>
          </a:ln>
        </p:spPr>
      </p:sp>
      <p:sp>
        <p:nvSpPr>
          <p:cNvPr id="15" name="Text 12"/>
          <p:cNvSpPr/>
          <p:nvPr/>
        </p:nvSpPr>
        <p:spPr>
          <a:xfrm>
            <a:off x="5806440" y="5120640"/>
            <a:ext cx="5605272" cy="914400"/>
          </a:xfrm>
          <a:prstGeom prst="rect">
            <a:avLst/>
          </a:prstGeom>
          <a:noFill/>
          <a:ln/>
        </p:spPr>
        <p:txBody>
          <a:bodyPr wrap="square" lIns="0" tIns="0" rIns="0" bIns="0" rtlCol="0" anchor="ctr"/>
          <a:lstStyle/>
          <a:p>
            <a:pPr rtl="1" algn="r" indent="0" marL="0">
              <a:spcAft>
                <a:spcPts val="400"/>
              </a:spcAft>
              <a:buNone/>
            </a:pPr>
            <a:r>
              <a:rPr lang="he-IL" altLang="en-US" sz="1600" b="1" dirty="0">
                <a:solidFill>
                  <a:srgbClr val="1F1A3D"/>
                </a:solidFill>
                <a:latin typeface="IBM Plex Sans Hebrew" pitchFamily="34" charset="0"/>
                <a:ea typeface="IBM Plex Sans Hebrew" pitchFamily="34" charset="-122"/>
                <a:cs typeface="IBM Plex Sans Hebrew" pitchFamily="34" charset="-120"/>
              </a:rPr>
              <a:t>המשימה: דוח קטן על יעד לטיול. פותחים 3 קישורים ומסמנים ✓ / ✗.</a:t>
            </a:r>
            <a:endParaRPr lang="he-IL" sz="1600" dirty="0"/>
          </a:p>
        </p:txBody>
      </p:sp>
      <p:sp>
        <p:nvSpPr>
          <p:cNvPr id="16"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המסמכים שלכם, ו"תוכנה" ראשונה בלי קוד</a:t>
            </a:r>
            <a:endParaRPr lang="he-IL" sz="3400" dirty="0"/>
          </a:p>
        </p:txBody>
      </p:sp>
      <p:sp>
        <p:nvSpPr>
          <p:cNvPr id="3" name="Shape 1"/>
          <p:cNvSpPr/>
          <p:nvPr/>
        </p:nvSpPr>
        <p:spPr>
          <a:xfrm>
            <a:off x="6263640" y="1508760"/>
            <a:ext cx="5376672" cy="4526280"/>
          </a:xfrm>
          <a:prstGeom prst="roundRect">
            <a:avLst>
              <a:gd name="adj" fmla="val 3030"/>
            </a:avLst>
          </a:prstGeom>
          <a:solidFill>
            <a:srgbClr val="FFFFFF"/>
          </a:solidFill>
          <a:ln w="15875">
            <a:solidFill>
              <a:srgbClr val="E7E2F7"/>
            </a:solidFill>
            <a:prstDash val="solid"/>
          </a:ln>
        </p:spPr>
      </p:sp>
      <p:sp>
        <p:nvSpPr>
          <p:cNvPr id="4" name="Shape 2"/>
          <p:cNvSpPr/>
          <p:nvPr/>
        </p:nvSpPr>
        <p:spPr>
          <a:xfrm>
            <a:off x="548640" y="1508760"/>
            <a:ext cx="5376672" cy="4526280"/>
          </a:xfrm>
          <a:prstGeom prst="roundRect">
            <a:avLst>
              <a:gd name="adj" fmla="val 3030"/>
            </a:avLst>
          </a:prstGeom>
          <a:solidFill>
            <a:srgbClr val="FFFFFF"/>
          </a:solidFill>
          <a:ln w="15875">
            <a:solidFill>
              <a:srgbClr val="E7E2F7"/>
            </a:solidFill>
            <a:prstDash val="solid"/>
          </a:ln>
        </p:spPr>
      </p:sp>
      <p:sp>
        <p:nvSpPr>
          <p:cNvPr id="5" name="Text 3"/>
          <p:cNvSpPr/>
          <p:nvPr/>
        </p:nvSpPr>
        <p:spPr>
          <a:xfrm>
            <a:off x="6537960" y="1691640"/>
            <a:ext cx="4846320" cy="502920"/>
          </a:xfrm>
          <a:prstGeom prst="rect">
            <a:avLst/>
          </a:prstGeom>
          <a:noFill/>
          <a:ln/>
        </p:spPr>
        <p:txBody>
          <a:bodyPr wrap="square" lIns="0" tIns="0" rIns="0" bIns="0" rtlCol="0" anchor="t"/>
          <a:lstStyle/>
          <a:p>
            <a:pPr rtl="1" algn="r" indent="0" marL="0">
              <a:spcAft>
                <a:spcPts val="400"/>
              </a:spcAft>
              <a:buNone/>
            </a:pPr>
            <a:r>
              <a:rPr lang="he-IL" altLang="en-US" sz="2200" dirty="0">
                <a:solidFill>
                  <a:srgbClr val="6C4CF5"/>
                </a:solidFill>
                <a:latin typeface="Secular One" pitchFamily="34" charset="0"/>
                <a:ea typeface="Secular One" pitchFamily="34" charset="-122"/>
                <a:cs typeface="Secular One" pitchFamily="34" charset="-120"/>
              </a:rPr>
              <a:t>Gemini Notebook · יום 17</a:t>
            </a:r>
            <a:endParaRPr lang="he-IL" sz="2200" dirty="0"/>
          </a:p>
        </p:txBody>
      </p:sp>
      <p:sp>
        <p:nvSpPr>
          <p:cNvPr id="6" name="Text 4"/>
          <p:cNvSpPr/>
          <p:nvPr/>
        </p:nvSpPr>
        <p:spPr>
          <a:xfrm>
            <a:off x="6537960" y="2331720"/>
            <a:ext cx="4846320" cy="3291840"/>
          </a:xfrm>
          <a:prstGeom prst="rect">
            <a:avLst/>
          </a:prstGeom>
          <a:noFill/>
          <a:ln/>
        </p:spPr>
        <p:txBody>
          <a:bodyPr wrap="square" lIns="0" tIns="0" rIns="0" bIns="0" rtlCol="0" anchor="t"/>
          <a:lstStyle/>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notebook.google.com עם חשבון Google</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מעלים 1–3 מקורות: PDF, אתר, יוטיוב</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שואלים, ורואים מאיפה כל משפט</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"סקירה קולית": פודקאסט קצר על החומר שלכם</a:t>
            </a:r>
            <a:endParaRPr lang="he-IL" sz="1600" dirty="0"/>
          </a:p>
        </p:txBody>
      </p:sp>
      <p:sp>
        <p:nvSpPr>
          <p:cNvPr id="7" name="Text 5"/>
          <p:cNvSpPr/>
          <p:nvPr/>
        </p:nvSpPr>
        <p:spPr>
          <a:xfrm>
            <a:off x="822960" y="1691640"/>
            <a:ext cx="4846320" cy="502920"/>
          </a:xfrm>
          <a:prstGeom prst="rect">
            <a:avLst/>
          </a:prstGeom>
          <a:noFill/>
          <a:ln/>
        </p:spPr>
        <p:txBody>
          <a:bodyPr wrap="square" lIns="0" tIns="0" rIns="0" bIns="0" rtlCol="0" anchor="t"/>
          <a:lstStyle/>
          <a:p>
            <a:pPr rtl="1" algn="r" indent="0" marL="0">
              <a:spcAft>
                <a:spcPts val="400"/>
              </a:spcAft>
              <a:buNone/>
            </a:pPr>
            <a:r>
              <a:rPr lang="he-IL" altLang="en-US" sz="2200" dirty="0">
                <a:solidFill>
                  <a:srgbClr val="FF7A59"/>
                </a:solidFill>
                <a:latin typeface="Secular One" pitchFamily="34" charset="0"/>
                <a:ea typeface="Secular One" pitchFamily="34" charset="-122"/>
                <a:cs typeface="Secular One" pitchFamily="34" charset="-120"/>
              </a:rPr>
              <a:t>קוד בלי קוד · יום 18</a:t>
            </a:r>
            <a:endParaRPr lang="he-IL" sz="2200" dirty="0"/>
          </a:p>
        </p:txBody>
      </p:sp>
      <p:sp>
        <p:nvSpPr>
          <p:cNvPr id="8" name="Text 6"/>
          <p:cNvSpPr/>
          <p:nvPr/>
        </p:nvSpPr>
        <p:spPr>
          <a:xfrm>
            <a:off x="822960" y="2331720"/>
            <a:ext cx="4846320" cy="3291840"/>
          </a:xfrm>
          <a:prstGeom prst="rect">
            <a:avLst/>
          </a:prstGeom>
          <a:noFill/>
          <a:ln/>
        </p:spPr>
        <p:txBody>
          <a:bodyPr wrap="square" lIns="0" tIns="0" rIns="0" bIns="0" rtlCol="0" anchor="t"/>
          <a:lstStyle/>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Canvas ב-ChatGPT וב-Gemini, Artifacts ב-Claude</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"בנה דף ברכה ליום הולדת, בעברית מימין לשמאל, עם כפתור קונפטי"</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רואים תצוגה מקדימה ומשפרים בעברית</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Publish = קישור ציבורי: שום דבר פרטי בדף</a:t>
            </a:r>
            <a:endParaRPr lang="he-IL" sz="1600" dirty="0"/>
          </a:p>
        </p:txBody>
      </p:sp>
      <p:pic>
        <p:nvPicPr>
          <p:cNvPr id="9" name="Image 0" descr="/workspace/courses/beginner-he/illustrations/research.png">    </p:cNvPr>
          <p:cNvPicPr>
            <a:picLocks noChangeAspect="1"/>
          </p:cNvPicPr>
          <p:nvPr/>
        </p:nvPicPr>
        <p:blipFill>
          <a:blip r:embed="rId1"/>
          <a:stretch>
            <a:fillRect/>
          </a:stretch>
        </p:blipFill>
        <p:spPr>
          <a:xfrm>
            <a:off x="7863840" y="4160520"/>
            <a:ext cx="2377440" cy="1783080"/>
          </a:xfrm>
          <a:prstGeom prst="rect">
            <a:avLst/>
          </a:prstGeom>
        </p:spPr>
      </p:pic>
      <p:pic>
        <p:nvPicPr>
          <p:cNvPr id="10" name="Image 1" descr="/workspace/courses/beginner-he/illustrations/code.png">    </p:cNvPr>
          <p:cNvPicPr>
            <a:picLocks noChangeAspect="1"/>
          </p:cNvPicPr>
          <p:nvPr/>
        </p:nvPicPr>
        <p:blipFill>
          <a:blip r:embed="rId2"/>
          <a:stretch>
            <a:fillRect/>
          </a:stretch>
        </p:blipFill>
        <p:spPr>
          <a:xfrm>
            <a:off x="2011680" y="4160520"/>
            <a:ext cx="2377440" cy="1783080"/>
          </a:xfrm>
          <a:prstGeom prst="rect">
            <a:avLst/>
          </a:prstGeom>
        </p:spPr>
      </p:pic>
      <p:sp>
        <p:nvSpPr>
          <p:cNvPr id="1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סוכן לא רק עונה, הוא גם עושה</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יועץ מול עוזר אישי שגם מבצע</a:t>
            </a:r>
            <a:endParaRPr lang="he-IL" sz="1600" dirty="0"/>
          </a:p>
        </p:txBody>
      </p:sp>
      <p:pic>
        <p:nvPicPr>
          <p:cNvPr id="4" name="Image 0" descr="/workspace/courses/beginner-he/illustrations/agent.png">    </p:cNvPr>
          <p:cNvPicPr>
            <a:picLocks noChangeAspect="1"/>
          </p:cNvPicPr>
          <p:nvPr/>
        </p:nvPicPr>
        <p:blipFill>
          <a:blip r:embed="rId1"/>
          <a:stretch>
            <a:fillRect/>
          </a:stretch>
        </p:blipFill>
        <p:spPr>
          <a:xfrm>
            <a:off x="274320" y="1371600"/>
            <a:ext cx="4937760" cy="3703320"/>
          </a:xfrm>
          <a:prstGeom prst="rect">
            <a:avLst/>
          </a:prstGeom>
        </p:spPr>
      </p:pic>
      <p:sp>
        <p:nvSpPr>
          <p:cNvPr id="5" name="Text 2"/>
          <p:cNvSpPr/>
          <p:nvPr/>
        </p:nvSpPr>
        <p:spPr>
          <a:xfrm>
            <a:off x="5577840" y="1874520"/>
            <a:ext cx="6062472" cy="2011680"/>
          </a:xfrm>
          <a:prstGeom prst="rect">
            <a:avLst/>
          </a:prstGeom>
          <a:noFill/>
          <a:ln/>
        </p:spPr>
        <p:txBody>
          <a:bodyPr wrap="square" lIns="0" tIns="0" rIns="0" bIns="0" rtlCol="0" anchor="t"/>
          <a:lstStyle/>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משימה מתוזמנת: "כל יום ראשון ב-8:00, 3 רעיונות לארוחות"</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עוזר מותאם: Gems ב-Gemini, Projects ב-ChatGPT וב-Claude</a:t>
            </a:r>
            <a:endParaRPr lang="he-IL" sz="1600" dirty="0"/>
          </a:p>
          <a:p>
            <a:pPr algn="r" marL="342900" indent="-342900" rtl="1">
              <a:spcAft>
                <a:spcPts val="800"/>
              </a:spcAft>
              <a:buChar char="•"/>
            </a:pPr>
            <a:r>
              <a:rPr lang="he-IL" altLang="en-US" sz="1600" dirty="0">
                <a:solidFill>
                  <a:srgbClr val="1F1A3D"/>
                </a:solidFill>
                <a:latin typeface="IBM Plex Sans Hebrew" pitchFamily="34" charset="0"/>
                <a:ea typeface="IBM Plex Sans Hebrew" pitchFamily="34" charset="-122"/>
                <a:cs typeface="IBM Plex Sans Hebrew" pitchFamily="34" charset="-120"/>
              </a:rPr>
              <a:t>כלל בטיחות: בלי סיסמאות, אשראי או שליחה בשמכם בלי אישור</a:t>
            </a:r>
            <a:endParaRPr lang="he-IL" sz="16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577840" y="3931920"/>
          <a:ext cx="6062472" cy="914400"/>
        </p:xfrm>
        <a:graphic>
          <a:graphicData uri="http://schemas.openxmlformats.org/drawingml/2006/table">
            <a:tbl>
              <a:tblPr/>
              <a:tblGrid>
                <a:gridCol w="3867912"/>
                <a:gridCol w="2194560"/>
              </a:tblGrid>
              <a:tr h="0">
                <a:tc>
                  <a:txBody>
                    <a:bodyPr/>
                    <a:lstStyle/>
                    <a:p>
                      <a:pPr rtl="1" algn="r" indent="0" marL="0">
                        <a:buNone/>
                      </a:pPr>
                      <a:r>
                        <a:rPr lang="he-IL" altLang="en-US" sz="1250" b="1" dirty="0">
                          <a:solidFill>
                            <a:srgbClr val="FFFFFF"/>
                          </a:solidFill>
                          <a:latin typeface="IBM Plex Sans Hebrew" pitchFamily="34" charset="0"/>
                          <a:ea typeface="IBM Plex Sans Hebrew" pitchFamily="34" charset="-122"/>
                          <a:cs typeface="IBM Plex Sans Hebrew" pitchFamily="34" charset="-120"/>
                        </a:rPr>
                        <a:t>בקצרה</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250" b="1" dirty="0">
                          <a:solidFill>
                            <a:srgbClr val="FFFFFF"/>
                          </a:solidFill>
                          <a:latin typeface="IBM Plex Sans Hebrew" pitchFamily="34" charset="0"/>
                          <a:ea typeface="IBM Plex Sans Hebrew" pitchFamily="34" charset="-122"/>
                          <a:cs typeface="IBM Plex Sans Hebrew" pitchFamily="34" charset="-120"/>
                        </a:rPr>
                        <a:t>מילים שתשמעו</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מתכון שפורסם בספר מול מנה במסעדה</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קוד פתוח מול סגור</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על המחשב שלכם (דורש מחשב חזק) מול אצל החברה</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מקומי מול ענן</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חושב צעד אחר צעד לפני שעונה: איטי יותר, זהיר יותר</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מודל חושב (Reasoning)</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להעמקה: "שקע" לתוכנות · התמחות של מודל</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250" dirty="0">
                          <a:solidFill>
                            <a:srgbClr val="1F1A3D"/>
                          </a:solidFill>
                          <a:latin typeface="IBM Plex Sans Hebrew" pitchFamily="34" charset="0"/>
                          <a:ea typeface="IBM Plex Sans Hebrew" pitchFamily="34" charset="-122"/>
                          <a:cs typeface="IBM Plex Sans Hebrew" pitchFamily="34" charset="-120"/>
                        </a:rPr>
                        <a:t>API · Fine-tuning</a:t>
                      </a:r>
                      <a:endParaRPr lang="he-IL" sz="12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28"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4846320" y="411480"/>
            <a:ext cx="6793992" cy="822960"/>
          </a:xfrm>
          <a:prstGeom prst="rect">
            <a:avLst/>
          </a:prstGeom>
          <a:noFill/>
          <a:ln/>
        </p:spPr>
        <p:txBody>
          <a:bodyPr wrap="square" lIns="0" tIns="0" rIns="0" bIns="0" rtlCol="0" anchor="ctr"/>
          <a:lstStyle/>
          <a:p>
            <a:pPr rtl="1" algn="r" indent="0" marL="0">
              <a:spcAft>
                <a:spcPts val="400"/>
              </a:spcAft>
              <a:buNone/>
            </a:pPr>
            <a:r>
              <a:rPr lang="he-IL" altLang="en-US" sz="3000" dirty="0">
                <a:solidFill>
                  <a:srgbClr val="6C4CF5"/>
                </a:solidFill>
                <a:latin typeface="Secular One" pitchFamily="34" charset="0"/>
                <a:ea typeface="Secular One" pitchFamily="34" charset="-122"/>
                <a:cs typeface="Secular One" pitchFamily="34" charset="-120"/>
              </a:rPr>
              <a:t>פרויקט גמר: ערכת AI לאירוע</a:t>
            </a:r>
            <a:endParaRPr lang="he-IL" sz="3000" dirty="0"/>
          </a:p>
        </p:txBody>
      </p:sp>
      <p:sp>
        <p:nvSpPr>
          <p:cNvPr id="3" name="Text 1"/>
          <p:cNvSpPr/>
          <p:nvPr/>
        </p:nvSpPr>
        <p:spPr>
          <a:xfrm>
            <a:off x="4846320" y="1280160"/>
            <a:ext cx="6793992"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יום הולדת, ארוחת חג, מפגש משפחתי, פתיחת עסק. כשעתיים, אפשר לפרוס על כמה ימים.</a:t>
            </a:r>
            <a:endParaRPr lang="he-IL" sz="1600" dirty="0"/>
          </a:p>
        </p:txBody>
      </p:sp>
      <p:pic>
        <p:nvPicPr>
          <p:cNvPr id="4" name="Image 0" descr="/workspace/courses/beginner-he/illustrations/trophy.png">    </p:cNvPr>
          <p:cNvPicPr>
            <a:picLocks noChangeAspect="1"/>
          </p:cNvPicPr>
          <p:nvPr/>
        </p:nvPicPr>
        <p:blipFill>
          <a:blip r:embed="rId1"/>
          <a:stretch>
            <a:fillRect/>
          </a:stretch>
        </p:blipFill>
        <p:spPr>
          <a:xfrm>
            <a:off x="274320" y="1463040"/>
            <a:ext cx="4754880" cy="3566160"/>
          </a:xfrm>
          <a:prstGeom prst="rect">
            <a:avLst/>
          </a:prstGeom>
        </p:spPr>
      </p:pic>
      <p:sp>
        <p:nvSpPr>
          <p:cNvPr id="5" name="Shape 2"/>
          <p:cNvSpPr/>
          <p:nvPr/>
        </p:nvSpPr>
        <p:spPr>
          <a:xfrm>
            <a:off x="11045952" y="2093976"/>
            <a:ext cx="548640" cy="548640"/>
          </a:xfrm>
          <a:prstGeom prst="ellipse">
            <a:avLst/>
          </a:prstGeom>
          <a:solidFill>
            <a:srgbClr val="6C4CF5"/>
          </a:solidFill>
          <a:ln w="12700">
            <a:solidFill>
              <a:srgbClr val="6C4CF5"/>
            </a:solidFill>
            <a:prstDash val="solid"/>
          </a:ln>
        </p:spPr>
      </p:sp>
      <p:sp>
        <p:nvSpPr>
          <p:cNvPr id="6" name="Text 3"/>
          <p:cNvSpPr/>
          <p:nvPr/>
        </p:nvSpPr>
        <p:spPr>
          <a:xfrm>
            <a:off x="11045952" y="2093976"/>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1</a:t>
            </a:r>
            <a:endParaRPr lang="en-US" sz="1680" dirty="0"/>
          </a:p>
        </p:txBody>
      </p:sp>
      <p:sp>
        <p:nvSpPr>
          <p:cNvPr id="7" name="Text 4"/>
          <p:cNvSpPr/>
          <p:nvPr/>
        </p:nvSpPr>
        <p:spPr>
          <a:xfrm>
            <a:off x="8229600" y="2057400"/>
            <a:ext cx="2697480" cy="621792"/>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תכנון</a:t>
            </a:r>
            <a:endParaRPr lang="he-IL" sz="1900" dirty="0"/>
          </a:p>
        </p:txBody>
      </p:sp>
      <p:sp>
        <p:nvSpPr>
          <p:cNvPr id="8" name="Text 5"/>
          <p:cNvSpPr/>
          <p:nvPr/>
        </p:nvSpPr>
        <p:spPr>
          <a:xfrm>
            <a:off x="5577840" y="2057400"/>
            <a:ext cx="2651760" cy="621792"/>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לו"ז, משימות ותקציב בטבלה</a:t>
            </a:r>
            <a:endParaRPr lang="he-IL" sz="1400" dirty="0"/>
          </a:p>
        </p:txBody>
      </p:sp>
      <p:sp>
        <p:nvSpPr>
          <p:cNvPr id="9" name="Shape 6"/>
          <p:cNvSpPr/>
          <p:nvPr/>
        </p:nvSpPr>
        <p:spPr>
          <a:xfrm>
            <a:off x="11045952" y="2843784"/>
            <a:ext cx="548640" cy="548640"/>
          </a:xfrm>
          <a:prstGeom prst="ellipse">
            <a:avLst/>
          </a:prstGeom>
          <a:solidFill>
            <a:srgbClr val="FF7A59"/>
          </a:solidFill>
          <a:ln w="12700">
            <a:solidFill>
              <a:srgbClr val="FF7A59"/>
            </a:solidFill>
            <a:prstDash val="solid"/>
          </a:ln>
        </p:spPr>
      </p:sp>
      <p:sp>
        <p:nvSpPr>
          <p:cNvPr id="10" name="Text 7"/>
          <p:cNvSpPr/>
          <p:nvPr/>
        </p:nvSpPr>
        <p:spPr>
          <a:xfrm>
            <a:off x="11045952" y="2843784"/>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2</a:t>
            </a:r>
            <a:endParaRPr lang="en-US" sz="1680" dirty="0"/>
          </a:p>
        </p:txBody>
      </p:sp>
      <p:sp>
        <p:nvSpPr>
          <p:cNvPr id="11" name="Text 8"/>
          <p:cNvSpPr/>
          <p:nvPr/>
        </p:nvSpPr>
        <p:spPr>
          <a:xfrm>
            <a:off x="8229600" y="2807208"/>
            <a:ext cx="2697480" cy="621792"/>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הזמנה מעוצבת</a:t>
            </a:r>
            <a:endParaRPr lang="he-IL" sz="1900" dirty="0"/>
          </a:p>
        </p:txBody>
      </p:sp>
      <p:sp>
        <p:nvSpPr>
          <p:cNvPr id="12" name="Text 9"/>
          <p:cNvSpPr/>
          <p:nvPr/>
        </p:nvSpPr>
        <p:spPr>
          <a:xfrm>
            <a:off x="5577840" y="2807208"/>
            <a:ext cx="2651760" cy="621792"/>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איור מקורי + Canva</a:t>
            </a:r>
            <a:endParaRPr lang="he-IL" sz="1400" dirty="0"/>
          </a:p>
        </p:txBody>
      </p:sp>
      <p:sp>
        <p:nvSpPr>
          <p:cNvPr id="13" name="Shape 10"/>
          <p:cNvSpPr/>
          <p:nvPr/>
        </p:nvSpPr>
        <p:spPr>
          <a:xfrm>
            <a:off x="11045952" y="3593592"/>
            <a:ext cx="548640" cy="548640"/>
          </a:xfrm>
          <a:prstGeom prst="ellipse">
            <a:avLst/>
          </a:prstGeom>
          <a:solidFill>
            <a:srgbClr val="2EC4B6"/>
          </a:solidFill>
          <a:ln w="12700">
            <a:solidFill>
              <a:srgbClr val="2EC4B6"/>
            </a:solidFill>
            <a:prstDash val="solid"/>
          </a:ln>
        </p:spPr>
      </p:sp>
      <p:sp>
        <p:nvSpPr>
          <p:cNvPr id="14" name="Text 11"/>
          <p:cNvSpPr/>
          <p:nvPr/>
        </p:nvSpPr>
        <p:spPr>
          <a:xfrm>
            <a:off x="11045952" y="3593592"/>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3</a:t>
            </a:r>
            <a:endParaRPr lang="en-US" sz="1680" dirty="0"/>
          </a:p>
        </p:txBody>
      </p:sp>
      <p:sp>
        <p:nvSpPr>
          <p:cNvPr id="15" name="Text 12"/>
          <p:cNvSpPr/>
          <p:nvPr/>
        </p:nvSpPr>
        <p:spPr>
          <a:xfrm>
            <a:off x="8229600" y="3557016"/>
            <a:ext cx="2697480" cy="621792"/>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ברכה או נאום</a:t>
            </a:r>
            <a:endParaRPr lang="he-IL" sz="1900" dirty="0"/>
          </a:p>
        </p:txBody>
      </p:sp>
      <p:sp>
        <p:nvSpPr>
          <p:cNvPr id="16" name="Text 13"/>
          <p:cNvSpPr/>
          <p:nvPr/>
        </p:nvSpPr>
        <p:spPr>
          <a:xfrm>
            <a:off x="5577840" y="3557016"/>
            <a:ext cx="2651760" cy="621792"/>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בנוסחת 4 החלקים</a:t>
            </a:r>
            <a:endParaRPr lang="he-IL" sz="1400" dirty="0"/>
          </a:p>
        </p:txBody>
      </p:sp>
      <p:sp>
        <p:nvSpPr>
          <p:cNvPr id="17" name="Shape 14"/>
          <p:cNvSpPr/>
          <p:nvPr/>
        </p:nvSpPr>
        <p:spPr>
          <a:xfrm>
            <a:off x="11045952" y="4343400"/>
            <a:ext cx="548640" cy="548640"/>
          </a:xfrm>
          <a:prstGeom prst="ellipse">
            <a:avLst/>
          </a:prstGeom>
          <a:solidFill>
            <a:srgbClr val="FFC547"/>
          </a:solidFill>
          <a:ln w="12700">
            <a:solidFill>
              <a:srgbClr val="FFC547"/>
            </a:solidFill>
            <a:prstDash val="solid"/>
          </a:ln>
        </p:spPr>
      </p:sp>
      <p:sp>
        <p:nvSpPr>
          <p:cNvPr id="18" name="Text 15"/>
          <p:cNvSpPr/>
          <p:nvPr/>
        </p:nvSpPr>
        <p:spPr>
          <a:xfrm>
            <a:off x="11045952" y="4343400"/>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4</a:t>
            </a:r>
            <a:endParaRPr lang="en-US" sz="1680" dirty="0"/>
          </a:p>
        </p:txBody>
      </p:sp>
      <p:sp>
        <p:nvSpPr>
          <p:cNvPr id="19" name="Text 16"/>
          <p:cNvSpPr/>
          <p:nvPr/>
        </p:nvSpPr>
        <p:spPr>
          <a:xfrm>
            <a:off x="8229600" y="4306824"/>
            <a:ext cx="2697480" cy="621792"/>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שיר או הקראה</a:t>
            </a:r>
            <a:endParaRPr lang="he-IL" sz="1900" dirty="0"/>
          </a:p>
        </p:txBody>
      </p:sp>
      <p:sp>
        <p:nvSpPr>
          <p:cNvPr id="20" name="Text 17"/>
          <p:cNvSpPr/>
          <p:nvPr/>
        </p:nvSpPr>
        <p:spPr>
          <a:xfrm>
            <a:off x="5577840" y="4306824"/>
            <a:ext cx="2651760" cy="621792"/>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Suno / ElevenLabs</a:t>
            </a:r>
            <a:endParaRPr lang="he-IL" sz="1400" dirty="0"/>
          </a:p>
        </p:txBody>
      </p:sp>
      <p:sp>
        <p:nvSpPr>
          <p:cNvPr id="21" name="Shape 18"/>
          <p:cNvSpPr/>
          <p:nvPr/>
        </p:nvSpPr>
        <p:spPr>
          <a:xfrm>
            <a:off x="11045952" y="5093208"/>
            <a:ext cx="548640" cy="548640"/>
          </a:xfrm>
          <a:prstGeom prst="ellipse">
            <a:avLst/>
          </a:prstGeom>
          <a:solidFill>
            <a:srgbClr val="1F1A3D"/>
          </a:solidFill>
          <a:ln w="12700">
            <a:solidFill>
              <a:srgbClr val="1F1A3D"/>
            </a:solidFill>
            <a:prstDash val="solid"/>
          </a:ln>
        </p:spPr>
      </p:sp>
      <p:sp>
        <p:nvSpPr>
          <p:cNvPr id="22" name="Text 19"/>
          <p:cNvSpPr/>
          <p:nvPr/>
        </p:nvSpPr>
        <p:spPr>
          <a:xfrm>
            <a:off x="11045952" y="5093208"/>
            <a:ext cx="548640" cy="548640"/>
          </a:xfrm>
          <a:prstGeom prst="rect">
            <a:avLst/>
          </a:prstGeom>
          <a:noFill/>
          <a:ln/>
        </p:spPr>
        <p:txBody>
          <a:bodyPr wrap="square" lIns="0" tIns="0" rIns="0" bIns="0" rtlCol="0" anchor="ctr"/>
          <a:lstStyle/>
          <a:p>
            <a:pPr algn="ctr" indent="0" marL="0" rtl="1">
              <a:buNone/>
            </a:pPr>
            <a:r>
              <a:rPr lang="en-US" sz="1680" dirty="0">
                <a:solidFill>
                  <a:srgbClr val="FFFFFF"/>
                </a:solidFill>
                <a:latin typeface="Secular One" pitchFamily="34" charset="0"/>
                <a:ea typeface="Secular One" pitchFamily="34" charset="-122"/>
                <a:cs typeface="Secular One" pitchFamily="34" charset="-120"/>
              </a:rPr>
              <a:t>5</a:t>
            </a:r>
            <a:endParaRPr lang="en-US" sz="1680" dirty="0"/>
          </a:p>
        </p:txBody>
      </p:sp>
      <p:sp>
        <p:nvSpPr>
          <p:cNvPr id="23" name="Text 20"/>
          <p:cNvSpPr/>
          <p:nvPr/>
        </p:nvSpPr>
        <p:spPr>
          <a:xfrm>
            <a:off x="8229600" y="5056632"/>
            <a:ext cx="2697480" cy="621792"/>
          </a:xfrm>
          <a:prstGeom prst="rect">
            <a:avLst/>
          </a:prstGeom>
          <a:noFill/>
          <a:ln/>
        </p:spPr>
        <p:txBody>
          <a:bodyPr wrap="square" lIns="0" tIns="0" rIns="0" bIns="0" rtlCol="0" anchor="ctr"/>
          <a:lstStyle/>
          <a:p>
            <a:pPr rtl="1" algn="r" indent="0" marL="0">
              <a:spcAft>
                <a:spcPts val="400"/>
              </a:spcAft>
              <a:buNone/>
            </a:pPr>
            <a:r>
              <a:rPr lang="he-IL" altLang="en-US" sz="1900" dirty="0">
                <a:solidFill>
                  <a:srgbClr val="1F1A3D"/>
                </a:solidFill>
                <a:latin typeface="Secular One" pitchFamily="34" charset="0"/>
                <a:ea typeface="Secular One" pitchFamily="34" charset="-122"/>
                <a:cs typeface="Secular One" pitchFamily="34" charset="-120"/>
              </a:rPr>
              <a:t>בדיקה ובטיחות</a:t>
            </a:r>
            <a:endParaRPr lang="he-IL" sz="1900" dirty="0"/>
          </a:p>
        </p:txBody>
      </p:sp>
      <p:sp>
        <p:nvSpPr>
          <p:cNvPr id="24" name="Text 21"/>
          <p:cNvSpPr/>
          <p:nvPr/>
        </p:nvSpPr>
        <p:spPr>
          <a:xfrm>
            <a:off x="5577840" y="5056632"/>
            <a:ext cx="2651760" cy="621792"/>
          </a:xfrm>
          <a:prstGeom prst="rect">
            <a:avLst/>
          </a:prstGeom>
          <a:noFill/>
          <a:ln/>
        </p:spPr>
        <p:txBody>
          <a:bodyPr wrap="square" lIns="0" tIns="0" rIns="0" bIns="0" rtlCol="0" anchor="ctr"/>
          <a:lstStyle/>
          <a:p>
            <a:pPr rtl="1" algn="r" indent="0" marL="0">
              <a:spcAft>
                <a:spcPts val="400"/>
              </a:spcAft>
              <a:buNone/>
            </a:pPr>
            <a:r>
              <a:rPr lang="he-IL" altLang="en-US" sz="1400" dirty="0">
                <a:solidFill>
                  <a:srgbClr val="6B6880"/>
                </a:solidFill>
                <a:latin typeface="IBM Plex Sans Hebrew" pitchFamily="34" charset="0"/>
                <a:ea typeface="IBM Plex Sans Hebrew" pitchFamily="34" charset="-122"/>
                <a:cs typeface="IBM Plex Sans Hebrew" pitchFamily="34" charset="-120"/>
              </a:rPr>
              <a:t>עובדות, פרטיות, הצהרת AI</a:t>
            </a:r>
            <a:endParaRPr lang="he-IL" sz="1400" dirty="0"/>
          </a:p>
        </p:txBody>
      </p:sp>
      <p:sp>
        <p:nvSpPr>
          <p:cNvPr id="25" name="Shape 22"/>
          <p:cNvSpPr/>
          <p:nvPr/>
        </p:nvSpPr>
        <p:spPr>
          <a:xfrm>
            <a:off x="5577840" y="5897880"/>
            <a:ext cx="6062472" cy="384048"/>
          </a:xfrm>
          <a:prstGeom prst="roundRect">
            <a:avLst>
              <a:gd name="adj" fmla="val 50000"/>
            </a:avLst>
          </a:prstGeom>
          <a:solidFill>
            <a:srgbClr val="F1EDFF"/>
          </a:solidFill>
          <a:ln w="12700">
            <a:solidFill>
              <a:srgbClr val="F1EDFF"/>
            </a:solidFill>
            <a:prstDash val="solid"/>
          </a:ln>
        </p:spPr>
      </p:sp>
      <p:sp>
        <p:nvSpPr>
          <p:cNvPr id="26" name="Text 23"/>
          <p:cNvSpPr/>
          <p:nvPr/>
        </p:nvSpPr>
        <p:spPr>
          <a:xfrm>
            <a:off x="5577840" y="5897880"/>
            <a:ext cx="6062472" cy="384048"/>
          </a:xfrm>
          <a:prstGeom prst="rect">
            <a:avLst/>
          </a:prstGeom>
          <a:noFill/>
          <a:ln/>
        </p:spPr>
        <p:txBody>
          <a:bodyPr wrap="square" lIns="0" tIns="0" rIns="0" bIns="0" rtlCol="0" anchor="ctr"/>
          <a:lstStyle/>
          <a:p>
            <a:pPr rtl="1" algn="ctr" indent="0" marL="0">
              <a:buNone/>
            </a:pPr>
            <a:r>
              <a:rPr lang="he-IL" altLang="en-US" sz="1300" b="1" dirty="0">
                <a:solidFill>
                  <a:srgbClr val="6C4CF5"/>
                </a:solidFill>
                <a:latin typeface="IBM Plex Sans Hebrew" pitchFamily="34" charset="0"/>
                <a:ea typeface="IBM Plex Sans Hebrew" pitchFamily="34" charset="-122"/>
                <a:cs typeface="IBM Plex Sans Hebrew" pitchFamily="34" charset="-120"/>
              </a:rPr>
              <a:t>בונוס: דף אינטרנט · סרטון · מחקר</a:t>
            </a:r>
            <a:endParaRPr lang="he-IL" sz="1300" dirty="0"/>
          </a:p>
        </p:txBody>
      </p:sp>
      <p:sp>
        <p:nvSpPr>
          <p:cNvPr id="27"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5 כללי זהב לכל החיים</a:t>
            </a:r>
            <a:endParaRPr lang="he-IL" sz="3400" dirty="0"/>
          </a:p>
        </p:txBody>
      </p:sp>
      <p:sp>
        <p:nvSpPr>
          <p:cNvPr id="3" name="Shape 1"/>
          <p:cNvSpPr/>
          <p:nvPr/>
        </p:nvSpPr>
        <p:spPr>
          <a:xfrm>
            <a:off x="9512503" y="1737360"/>
            <a:ext cx="2103120" cy="4206240"/>
          </a:xfrm>
          <a:prstGeom prst="roundRect">
            <a:avLst>
              <a:gd name="adj" fmla="val 6522"/>
            </a:avLst>
          </a:prstGeom>
          <a:solidFill>
            <a:srgbClr val="FFFFFF"/>
          </a:solidFill>
          <a:ln w="15875">
            <a:solidFill>
              <a:srgbClr val="E7E2F7"/>
            </a:solidFill>
            <a:prstDash val="solid"/>
          </a:ln>
        </p:spPr>
      </p:sp>
      <p:sp>
        <p:nvSpPr>
          <p:cNvPr id="4" name="Shape 2"/>
          <p:cNvSpPr/>
          <p:nvPr/>
        </p:nvSpPr>
        <p:spPr>
          <a:xfrm>
            <a:off x="10061143" y="1965960"/>
            <a:ext cx="1005840" cy="1005840"/>
          </a:xfrm>
          <a:prstGeom prst="ellipse">
            <a:avLst/>
          </a:prstGeom>
          <a:solidFill>
            <a:srgbClr val="6C4CF5"/>
          </a:solidFill>
          <a:ln w="12700">
            <a:solidFill>
              <a:srgbClr val="6C4CF5"/>
            </a:solidFill>
            <a:prstDash val="solid"/>
          </a:ln>
        </p:spPr>
      </p:sp>
      <p:sp>
        <p:nvSpPr>
          <p:cNvPr id="5" name="Text 3"/>
          <p:cNvSpPr/>
          <p:nvPr/>
        </p:nvSpPr>
        <p:spPr>
          <a:xfrm>
            <a:off x="10061143" y="1965960"/>
            <a:ext cx="1005840" cy="1005840"/>
          </a:xfrm>
          <a:prstGeom prst="rect">
            <a:avLst/>
          </a:prstGeom>
          <a:noFill/>
          <a:ln/>
        </p:spPr>
        <p:txBody>
          <a:bodyPr wrap="square" lIns="0" tIns="0" rIns="0" bIns="0" rtlCol="0" anchor="ctr"/>
          <a:lstStyle/>
          <a:p>
            <a:pPr algn="ctr" indent="0" marL="0" rtl="1">
              <a:buNone/>
            </a:pPr>
            <a:r>
              <a:rPr lang="en-US" sz="3400" dirty="0">
                <a:solidFill>
                  <a:srgbClr val="FFFFFF"/>
                </a:solidFill>
                <a:latin typeface="Secular One" pitchFamily="34" charset="0"/>
                <a:ea typeface="Secular One" pitchFamily="34" charset="-122"/>
                <a:cs typeface="Secular One" pitchFamily="34" charset="-120"/>
              </a:rPr>
              <a:t>1</a:t>
            </a:r>
            <a:endParaRPr lang="en-US" sz="3400" dirty="0"/>
          </a:p>
        </p:txBody>
      </p:sp>
      <p:sp>
        <p:nvSpPr>
          <p:cNvPr id="6" name="Text 4"/>
          <p:cNvSpPr/>
          <p:nvPr/>
        </p:nvSpPr>
        <p:spPr>
          <a:xfrm>
            <a:off x="9649663" y="3200400"/>
            <a:ext cx="1828800" cy="822960"/>
          </a:xfrm>
          <a:prstGeom prst="rect">
            <a:avLst/>
          </a:prstGeom>
          <a:noFill/>
          <a:ln/>
        </p:spPr>
        <p:txBody>
          <a:bodyPr wrap="square" lIns="0" tIns="0" rIns="0" bIns="0" rtlCol="0" anchor="ctr"/>
          <a:lstStyle/>
          <a:p>
            <a:pPr rtl="1" algn="ct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עוזר, לא אורקל</a:t>
            </a:r>
            <a:endParaRPr lang="he-IL" sz="2000" dirty="0"/>
          </a:p>
        </p:txBody>
      </p:sp>
      <p:sp>
        <p:nvSpPr>
          <p:cNvPr id="7" name="Text 5"/>
          <p:cNvSpPr/>
          <p:nvPr/>
        </p:nvSpPr>
        <p:spPr>
          <a:xfrm>
            <a:off x="9649663" y="4069080"/>
            <a:ext cx="1828800" cy="155448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בודקים מספרים, שמות ומקורות</a:t>
            </a:r>
            <a:endParaRPr lang="he-IL" sz="1450" dirty="0"/>
          </a:p>
        </p:txBody>
      </p:sp>
      <p:sp>
        <p:nvSpPr>
          <p:cNvPr id="8" name="Shape 6"/>
          <p:cNvSpPr/>
          <p:nvPr/>
        </p:nvSpPr>
        <p:spPr>
          <a:xfrm>
            <a:off x="7290511" y="1737360"/>
            <a:ext cx="2103120" cy="4206240"/>
          </a:xfrm>
          <a:prstGeom prst="roundRect">
            <a:avLst>
              <a:gd name="adj" fmla="val 6522"/>
            </a:avLst>
          </a:prstGeom>
          <a:solidFill>
            <a:srgbClr val="FFFFFF"/>
          </a:solidFill>
          <a:ln w="15875">
            <a:solidFill>
              <a:srgbClr val="E7E2F7"/>
            </a:solidFill>
            <a:prstDash val="solid"/>
          </a:ln>
        </p:spPr>
      </p:sp>
      <p:sp>
        <p:nvSpPr>
          <p:cNvPr id="9" name="Shape 7"/>
          <p:cNvSpPr/>
          <p:nvPr/>
        </p:nvSpPr>
        <p:spPr>
          <a:xfrm>
            <a:off x="7839151" y="1965960"/>
            <a:ext cx="1005840" cy="1005840"/>
          </a:xfrm>
          <a:prstGeom prst="ellipse">
            <a:avLst/>
          </a:prstGeom>
          <a:solidFill>
            <a:srgbClr val="FF7A59"/>
          </a:solidFill>
          <a:ln w="12700">
            <a:solidFill>
              <a:srgbClr val="FF7A59"/>
            </a:solidFill>
            <a:prstDash val="solid"/>
          </a:ln>
        </p:spPr>
      </p:sp>
      <p:sp>
        <p:nvSpPr>
          <p:cNvPr id="10" name="Text 8"/>
          <p:cNvSpPr/>
          <p:nvPr/>
        </p:nvSpPr>
        <p:spPr>
          <a:xfrm>
            <a:off x="7839151" y="1965960"/>
            <a:ext cx="1005840" cy="1005840"/>
          </a:xfrm>
          <a:prstGeom prst="rect">
            <a:avLst/>
          </a:prstGeom>
          <a:noFill/>
          <a:ln/>
        </p:spPr>
        <p:txBody>
          <a:bodyPr wrap="square" lIns="0" tIns="0" rIns="0" bIns="0" rtlCol="0" anchor="ctr"/>
          <a:lstStyle/>
          <a:p>
            <a:pPr algn="ctr" indent="0" marL="0" rtl="1">
              <a:buNone/>
            </a:pPr>
            <a:r>
              <a:rPr lang="en-US" sz="3400" dirty="0">
                <a:solidFill>
                  <a:srgbClr val="FFFFFF"/>
                </a:solidFill>
                <a:latin typeface="Secular One" pitchFamily="34" charset="0"/>
                <a:ea typeface="Secular One" pitchFamily="34" charset="-122"/>
                <a:cs typeface="Secular One" pitchFamily="34" charset="-120"/>
              </a:rPr>
              <a:t>2</a:t>
            </a:r>
            <a:endParaRPr lang="en-US" sz="3400" dirty="0"/>
          </a:p>
        </p:txBody>
      </p:sp>
      <p:sp>
        <p:nvSpPr>
          <p:cNvPr id="11" name="Text 9"/>
          <p:cNvSpPr/>
          <p:nvPr/>
        </p:nvSpPr>
        <p:spPr>
          <a:xfrm>
            <a:off x="7427671" y="3200400"/>
            <a:ext cx="1828800" cy="822960"/>
          </a:xfrm>
          <a:prstGeom prst="rect">
            <a:avLst/>
          </a:prstGeom>
          <a:noFill/>
          <a:ln/>
        </p:spPr>
        <p:txBody>
          <a:bodyPr wrap="square" lIns="0" tIns="0" rIns="0" bIns="0" rtlCol="0" anchor="ctr"/>
          <a:lstStyle/>
          <a:p>
            <a:pPr rtl="1" algn="ct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פרטיות קודם</a:t>
            </a:r>
            <a:endParaRPr lang="he-IL" sz="2000" dirty="0"/>
          </a:p>
        </p:txBody>
      </p:sp>
      <p:sp>
        <p:nvSpPr>
          <p:cNvPr id="12" name="Text 10"/>
          <p:cNvSpPr/>
          <p:nvPr/>
        </p:nvSpPr>
        <p:spPr>
          <a:xfrm>
            <a:off x="7427671" y="4069080"/>
            <a:ext cx="1828800" cy="155448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בלי ת"ז, אשראי, סיסמאות, מידע רפואי</a:t>
            </a:r>
            <a:endParaRPr lang="he-IL" sz="1450" dirty="0"/>
          </a:p>
        </p:txBody>
      </p:sp>
      <p:sp>
        <p:nvSpPr>
          <p:cNvPr id="13" name="Shape 11"/>
          <p:cNvSpPr/>
          <p:nvPr/>
        </p:nvSpPr>
        <p:spPr>
          <a:xfrm>
            <a:off x="5068519" y="1737360"/>
            <a:ext cx="2103120" cy="4206240"/>
          </a:xfrm>
          <a:prstGeom prst="roundRect">
            <a:avLst>
              <a:gd name="adj" fmla="val 6522"/>
            </a:avLst>
          </a:prstGeom>
          <a:solidFill>
            <a:srgbClr val="FFFFFF"/>
          </a:solidFill>
          <a:ln w="15875">
            <a:solidFill>
              <a:srgbClr val="E7E2F7"/>
            </a:solidFill>
            <a:prstDash val="solid"/>
          </a:ln>
        </p:spPr>
      </p:sp>
      <p:sp>
        <p:nvSpPr>
          <p:cNvPr id="14" name="Shape 12"/>
          <p:cNvSpPr/>
          <p:nvPr/>
        </p:nvSpPr>
        <p:spPr>
          <a:xfrm>
            <a:off x="5617159" y="1965960"/>
            <a:ext cx="1005840" cy="1005840"/>
          </a:xfrm>
          <a:prstGeom prst="ellipse">
            <a:avLst/>
          </a:prstGeom>
          <a:solidFill>
            <a:srgbClr val="2EC4B6"/>
          </a:solidFill>
          <a:ln w="12700">
            <a:solidFill>
              <a:srgbClr val="2EC4B6"/>
            </a:solidFill>
            <a:prstDash val="solid"/>
          </a:ln>
        </p:spPr>
      </p:sp>
      <p:sp>
        <p:nvSpPr>
          <p:cNvPr id="15" name="Text 13"/>
          <p:cNvSpPr/>
          <p:nvPr/>
        </p:nvSpPr>
        <p:spPr>
          <a:xfrm>
            <a:off x="5617159" y="1965960"/>
            <a:ext cx="1005840" cy="1005840"/>
          </a:xfrm>
          <a:prstGeom prst="rect">
            <a:avLst/>
          </a:prstGeom>
          <a:noFill/>
          <a:ln/>
        </p:spPr>
        <p:txBody>
          <a:bodyPr wrap="square" lIns="0" tIns="0" rIns="0" bIns="0" rtlCol="0" anchor="ctr"/>
          <a:lstStyle/>
          <a:p>
            <a:pPr algn="ctr" indent="0" marL="0" rtl="1">
              <a:buNone/>
            </a:pPr>
            <a:r>
              <a:rPr lang="en-US" sz="3400" dirty="0">
                <a:solidFill>
                  <a:srgbClr val="FFFFFF"/>
                </a:solidFill>
                <a:latin typeface="Secular One" pitchFamily="34" charset="0"/>
                <a:ea typeface="Secular One" pitchFamily="34" charset="-122"/>
                <a:cs typeface="Secular One" pitchFamily="34" charset="-120"/>
              </a:rPr>
              <a:t>3</a:t>
            </a:r>
            <a:endParaRPr lang="en-US" sz="3400" dirty="0"/>
          </a:p>
        </p:txBody>
      </p:sp>
      <p:sp>
        <p:nvSpPr>
          <p:cNvPr id="16" name="Text 14"/>
          <p:cNvSpPr/>
          <p:nvPr/>
        </p:nvSpPr>
        <p:spPr>
          <a:xfrm>
            <a:off x="5205679" y="3200400"/>
            <a:ext cx="1828800" cy="822960"/>
          </a:xfrm>
          <a:prstGeom prst="rect">
            <a:avLst/>
          </a:prstGeom>
          <a:noFill/>
          <a:ln/>
        </p:spPr>
        <p:txBody>
          <a:bodyPr wrap="square" lIns="0" tIns="0" rIns="0" bIns="0" rtlCol="0" anchor="ctr"/>
          <a:lstStyle/>
          <a:p>
            <a:pPr rtl="1" algn="ct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משוחחים</a:t>
            </a:r>
            <a:endParaRPr lang="he-IL" sz="2000" dirty="0"/>
          </a:p>
        </p:txBody>
      </p:sp>
      <p:sp>
        <p:nvSpPr>
          <p:cNvPr id="17" name="Text 15"/>
          <p:cNvSpPr/>
          <p:nvPr/>
        </p:nvSpPr>
        <p:spPr>
          <a:xfrm>
            <a:off x="5205679" y="4069080"/>
            <a:ext cx="1828800" cy="155448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"קצר יותר", "3 אפשרויות", "שאל אותי"</a:t>
            </a:r>
            <a:endParaRPr lang="he-IL" sz="1450" dirty="0"/>
          </a:p>
        </p:txBody>
      </p:sp>
      <p:sp>
        <p:nvSpPr>
          <p:cNvPr id="18" name="Shape 16"/>
          <p:cNvSpPr/>
          <p:nvPr/>
        </p:nvSpPr>
        <p:spPr>
          <a:xfrm>
            <a:off x="2846527" y="1737360"/>
            <a:ext cx="2103120" cy="4206240"/>
          </a:xfrm>
          <a:prstGeom prst="roundRect">
            <a:avLst>
              <a:gd name="adj" fmla="val 6522"/>
            </a:avLst>
          </a:prstGeom>
          <a:solidFill>
            <a:srgbClr val="FFFFFF"/>
          </a:solidFill>
          <a:ln w="15875">
            <a:solidFill>
              <a:srgbClr val="E7E2F7"/>
            </a:solidFill>
            <a:prstDash val="solid"/>
          </a:ln>
        </p:spPr>
      </p:sp>
      <p:sp>
        <p:nvSpPr>
          <p:cNvPr id="19" name="Shape 17"/>
          <p:cNvSpPr/>
          <p:nvPr/>
        </p:nvSpPr>
        <p:spPr>
          <a:xfrm>
            <a:off x="3395167" y="1965960"/>
            <a:ext cx="1005840" cy="1005840"/>
          </a:xfrm>
          <a:prstGeom prst="ellipse">
            <a:avLst/>
          </a:prstGeom>
          <a:solidFill>
            <a:srgbClr val="FFC547"/>
          </a:solidFill>
          <a:ln w="12700">
            <a:solidFill>
              <a:srgbClr val="FFC547"/>
            </a:solidFill>
            <a:prstDash val="solid"/>
          </a:ln>
        </p:spPr>
      </p:sp>
      <p:sp>
        <p:nvSpPr>
          <p:cNvPr id="20" name="Text 18"/>
          <p:cNvSpPr/>
          <p:nvPr/>
        </p:nvSpPr>
        <p:spPr>
          <a:xfrm>
            <a:off x="3395167" y="1965960"/>
            <a:ext cx="1005840" cy="1005840"/>
          </a:xfrm>
          <a:prstGeom prst="rect">
            <a:avLst/>
          </a:prstGeom>
          <a:noFill/>
          <a:ln/>
        </p:spPr>
        <p:txBody>
          <a:bodyPr wrap="square" lIns="0" tIns="0" rIns="0" bIns="0" rtlCol="0" anchor="ctr"/>
          <a:lstStyle/>
          <a:p>
            <a:pPr algn="ctr" indent="0" marL="0" rtl="1">
              <a:buNone/>
            </a:pPr>
            <a:r>
              <a:rPr lang="en-US" sz="3400" dirty="0">
                <a:solidFill>
                  <a:srgbClr val="1F1A3D"/>
                </a:solidFill>
                <a:latin typeface="Secular One" pitchFamily="34" charset="0"/>
                <a:ea typeface="Secular One" pitchFamily="34" charset="-122"/>
                <a:cs typeface="Secular One" pitchFamily="34" charset="-120"/>
              </a:rPr>
              <a:t>4</a:t>
            </a:r>
            <a:endParaRPr lang="en-US" sz="3400" dirty="0"/>
          </a:p>
        </p:txBody>
      </p:sp>
      <p:sp>
        <p:nvSpPr>
          <p:cNvPr id="21" name="Text 19"/>
          <p:cNvSpPr/>
          <p:nvPr/>
        </p:nvSpPr>
        <p:spPr>
          <a:xfrm>
            <a:off x="2983687" y="3200400"/>
            <a:ext cx="1828800" cy="822960"/>
          </a:xfrm>
          <a:prstGeom prst="rect">
            <a:avLst/>
          </a:prstGeom>
          <a:noFill/>
          <a:ln/>
        </p:spPr>
        <p:txBody>
          <a:bodyPr wrap="square" lIns="0" tIns="0" rIns="0" bIns="0" rtlCol="0" anchor="ctr"/>
          <a:lstStyle/>
          <a:p>
            <a:pPr rtl="1" algn="ct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מכבדים אנשים</a:t>
            </a:r>
            <a:endParaRPr lang="he-IL" sz="2000" dirty="0"/>
          </a:p>
        </p:txBody>
      </p:sp>
      <p:sp>
        <p:nvSpPr>
          <p:cNvPr id="22" name="Text 20"/>
          <p:cNvSpPr/>
          <p:nvPr/>
        </p:nvSpPr>
        <p:spPr>
          <a:xfrm>
            <a:off x="2983687" y="4069080"/>
            <a:ext cx="1828800" cy="155448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בלי תמונה או קול של אדם אמיתי בלי רשות</a:t>
            </a:r>
            <a:endParaRPr lang="he-IL" sz="1450" dirty="0"/>
          </a:p>
        </p:txBody>
      </p:sp>
      <p:sp>
        <p:nvSpPr>
          <p:cNvPr id="23" name="Shape 21"/>
          <p:cNvSpPr/>
          <p:nvPr/>
        </p:nvSpPr>
        <p:spPr>
          <a:xfrm>
            <a:off x="624535" y="1737360"/>
            <a:ext cx="2103120" cy="4206240"/>
          </a:xfrm>
          <a:prstGeom prst="roundRect">
            <a:avLst>
              <a:gd name="adj" fmla="val 6522"/>
            </a:avLst>
          </a:prstGeom>
          <a:solidFill>
            <a:srgbClr val="FFFFFF"/>
          </a:solidFill>
          <a:ln w="15875">
            <a:solidFill>
              <a:srgbClr val="E7E2F7"/>
            </a:solidFill>
            <a:prstDash val="solid"/>
          </a:ln>
        </p:spPr>
      </p:sp>
      <p:sp>
        <p:nvSpPr>
          <p:cNvPr id="24" name="Shape 22"/>
          <p:cNvSpPr/>
          <p:nvPr/>
        </p:nvSpPr>
        <p:spPr>
          <a:xfrm>
            <a:off x="1173175" y="1965960"/>
            <a:ext cx="1005840" cy="1005840"/>
          </a:xfrm>
          <a:prstGeom prst="ellipse">
            <a:avLst/>
          </a:prstGeom>
          <a:solidFill>
            <a:srgbClr val="1F1A3D"/>
          </a:solidFill>
          <a:ln w="12700">
            <a:solidFill>
              <a:srgbClr val="1F1A3D"/>
            </a:solidFill>
            <a:prstDash val="solid"/>
          </a:ln>
        </p:spPr>
      </p:sp>
      <p:sp>
        <p:nvSpPr>
          <p:cNvPr id="25" name="Text 23"/>
          <p:cNvSpPr/>
          <p:nvPr/>
        </p:nvSpPr>
        <p:spPr>
          <a:xfrm>
            <a:off x="1173175" y="1965960"/>
            <a:ext cx="1005840" cy="1005840"/>
          </a:xfrm>
          <a:prstGeom prst="rect">
            <a:avLst/>
          </a:prstGeom>
          <a:noFill/>
          <a:ln/>
        </p:spPr>
        <p:txBody>
          <a:bodyPr wrap="square" lIns="0" tIns="0" rIns="0" bIns="0" rtlCol="0" anchor="ctr"/>
          <a:lstStyle/>
          <a:p>
            <a:pPr algn="ctr" indent="0" marL="0" rtl="1">
              <a:buNone/>
            </a:pPr>
            <a:r>
              <a:rPr lang="en-US" sz="3400" dirty="0">
                <a:solidFill>
                  <a:srgbClr val="FFFFFF"/>
                </a:solidFill>
                <a:latin typeface="Secular One" pitchFamily="34" charset="0"/>
                <a:ea typeface="Secular One" pitchFamily="34" charset="-122"/>
                <a:cs typeface="Secular One" pitchFamily="34" charset="-120"/>
              </a:rPr>
              <a:t>5</a:t>
            </a:r>
            <a:endParaRPr lang="en-US" sz="3400" dirty="0"/>
          </a:p>
        </p:txBody>
      </p:sp>
      <p:sp>
        <p:nvSpPr>
          <p:cNvPr id="26" name="Text 24"/>
          <p:cNvSpPr/>
          <p:nvPr/>
        </p:nvSpPr>
        <p:spPr>
          <a:xfrm>
            <a:off x="761695" y="3200400"/>
            <a:ext cx="1828800" cy="822960"/>
          </a:xfrm>
          <a:prstGeom prst="rect">
            <a:avLst/>
          </a:prstGeom>
          <a:noFill/>
          <a:ln/>
        </p:spPr>
        <p:txBody>
          <a:bodyPr wrap="square" lIns="0" tIns="0" rIns="0" bIns="0" rtlCol="0" anchor="ctr"/>
          <a:lstStyle/>
          <a:p>
            <a:pPr rtl="1" algn="ctr" indent="0" marL="0">
              <a:spcAft>
                <a:spcPts val="400"/>
              </a:spcAft>
              <a:buNone/>
            </a:pPr>
            <a:r>
              <a:rPr lang="he-IL" altLang="en-US" sz="2000" dirty="0">
                <a:solidFill>
                  <a:srgbClr val="1F1A3D"/>
                </a:solidFill>
                <a:latin typeface="Secular One" pitchFamily="34" charset="0"/>
                <a:ea typeface="Secular One" pitchFamily="34" charset="-122"/>
                <a:cs typeface="Secular One" pitchFamily="34" charset="-120"/>
              </a:rPr>
              <a:t>נהנים</a:t>
            </a:r>
            <a:endParaRPr lang="he-IL" sz="2000" dirty="0"/>
          </a:p>
        </p:txBody>
      </p:sp>
      <p:sp>
        <p:nvSpPr>
          <p:cNvPr id="27" name="Text 25"/>
          <p:cNvSpPr/>
          <p:nvPr/>
        </p:nvSpPr>
        <p:spPr>
          <a:xfrm>
            <a:off x="761695" y="4069080"/>
            <a:ext cx="1828800" cy="1554480"/>
          </a:xfrm>
          <a:prstGeom prst="rect">
            <a:avLst/>
          </a:prstGeom>
          <a:noFill/>
          <a:ln/>
        </p:spPr>
        <p:txBody>
          <a:bodyPr wrap="square" lIns="0" tIns="0" rIns="0" bIns="0" rtlCol="0" anchor="t"/>
          <a:lstStyle/>
          <a:p>
            <a:pPr rtl="1" algn="ctr" indent="0" marL="0">
              <a:spcAft>
                <a:spcPts val="400"/>
              </a:spcAft>
              <a:buNone/>
            </a:pPr>
            <a:r>
              <a:rPr lang="he-IL" altLang="en-US" sz="1450" dirty="0">
                <a:solidFill>
                  <a:srgbClr val="6B6880"/>
                </a:solidFill>
                <a:latin typeface="IBM Plex Sans Hebrew" pitchFamily="34" charset="0"/>
                <a:ea typeface="IBM Plex Sans Hebrew" pitchFamily="34" charset="-122"/>
                <a:cs typeface="IBM Plex Sans Hebrew" pitchFamily="34" charset="-120"/>
              </a:rPr>
              <a:t>אין שאלות טיפשיות, ה-AI לא שופט</a:t>
            </a:r>
            <a:endParaRPr lang="he-IL" sz="1450" dirty="0"/>
          </a:p>
        </p:txBody>
      </p:sp>
      <p:sp>
        <p:nvSpPr>
          <p:cNvPr id="28"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rtl="1" algn="r" indent="0" marL="0">
              <a:spcAft>
                <a:spcPts val="400"/>
              </a:spcAft>
              <a:buNone/>
            </a:pPr>
            <a:r>
              <a:rPr lang="he-IL" altLang="en-US" sz="3400" dirty="0">
                <a:solidFill>
                  <a:srgbClr val="6C4CF5"/>
                </a:solidFill>
                <a:latin typeface="Secular One" pitchFamily="34" charset="0"/>
                <a:ea typeface="Secular One" pitchFamily="34" charset="-122"/>
                <a:cs typeface="Secular One" pitchFamily="34" charset="-120"/>
              </a:rPr>
              <a:t>מתחילים בחינם. מנוי? רק כשמרגישים שחסר.</a:t>
            </a:r>
            <a:endParaRPr lang="he-IL"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rtl="1" algn="r" indent="0" marL="0">
              <a:spcAft>
                <a:spcPts val="400"/>
              </a:spcAft>
              <a:buNone/>
            </a:pPr>
            <a:r>
              <a:rPr lang="he-IL" altLang="en-US" sz="1600" dirty="0">
                <a:solidFill>
                  <a:srgbClr val="6B6880"/>
                </a:solidFill>
                <a:latin typeface="IBM Plex Sans Hebrew" pitchFamily="34" charset="0"/>
                <a:ea typeface="IBM Plex Sans Hebrew" pitchFamily="34" charset="-122"/>
                <a:cs typeface="IBM Plex Sans Hebrew" pitchFamily="34" charset="-120"/>
              </a:rPr>
              <a:t>כל המחירים משוערים, בדולר לחודש, לפני מס, נכון לאוקטובר 2026, ועשויים להשתנות</a:t>
            </a:r>
            <a:endParaRPr lang="he-IL" sz="16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11094415" cy="914400"/>
        </p:xfrm>
        <a:graphic>
          <a:graphicData uri="http://schemas.openxmlformats.org/drawingml/2006/table">
            <a:tbl>
              <a:tblPr/>
              <a:tblGrid>
                <a:gridCol w="3685032"/>
                <a:gridCol w="2011680"/>
                <a:gridCol w="3566160"/>
                <a:gridCol w="1828800"/>
              </a:tblGrid>
              <a:tr h="566928">
                <a:tc>
                  <a:txBody>
                    <a:bodyPr/>
                    <a:lstStyle/>
                    <a:p>
                      <a:pPr rtl="1" algn="r" indent="0" marL="0">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מנוי (משוער)</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חינם?</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כלי</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rtl="1" algn="r" indent="0" marL="0">
                        <a:buNone/>
                      </a:pPr>
                      <a:r>
                        <a:rPr lang="he-IL" altLang="en-US" sz="1500" b="1" dirty="0">
                          <a:solidFill>
                            <a:srgbClr val="FFFFFF"/>
                          </a:solidFill>
                          <a:latin typeface="IBM Plex Sans Hebrew" pitchFamily="34" charset="0"/>
                          <a:ea typeface="IBM Plex Sans Hebrew" pitchFamily="34" charset="-122"/>
                          <a:cs typeface="IBM Plex Sans Hebrew" pitchFamily="34" charset="-120"/>
                        </a:rPr>
                        <a:t>קטגוריה</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566928">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בסביבות $20 (יש גם מסלולים זולים יותר)</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כן</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ChatGPT · Gemini · Claude · Grok</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עוזרי שיחה</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566928">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Pro כ-$20</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כן</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Perplexity</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חיפוש</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566928">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יכולות נוספות במנויי Google AI</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כן</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Gemini Notebook</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מסמכים</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566928">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Pro, המחיר משתנה לפי מדינה</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כן</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Canva</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עיצוב</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566928">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כ-$10 · מכ-$6</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מוגבל</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Suno · ElevenLabs</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מוזיקה וקול</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566928">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מכ-$12–15</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קרדיטים חד-פעמיים</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Runway</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rtl="1" algn="r" indent="0" marL="0">
                        <a:buNone/>
                      </a:pPr>
                      <a:r>
                        <a:rPr lang="he-IL" altLang="en-US" sz="1500" dirty="0">
                          <a:solidFill>
                            <a:srgbClr val="1F1A3D"/>
                          </a:solidFill>
                          <a:latin typeface="IBM Plex Sans Hebrew" pitchFamily="34" charset="0"/>
                          <a:ea typeface="IBM Plex Sans Hebrew" pitchFamily="34" charset="-122"/>
                          <a:cs typeface="IBM Plex Sans Hebrew" pitchFamily="34" charset="-120"/>
                        </a:rPr>
                        <a:t>וידאו</a:t>
                      </a:r>
                      <a:endParaRPr lang="he-IL"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5" name="Text 2"/>
          <p:cNvSpPr/>
          <p:nvPr/>
        </p:nvSpPr>
        <p:spPr>
          <a:xfrm>
            <a:off x="548640" y="6400800"/>
            <a:ext cx="11094415" cy="274320"/>
          </a:xfrm>
          <a:prstGeom prst="rect">
            <a:avLst/>
          </a:prstGeom>
          <a:noFill/>
          <a:ln/>
        </p:spPr>
        <p:txBody>
          <a:bodyPr wrap="square" lIns="0" tIns="0" rIns="0" bIns="0" rtlCol="0" anchor="t"/>
          <a:lstStyle/>
          <a:p>
            <a:pPr rtl="1" algn="r" indent="0" marL="0">
              <a:spcAft>
                <a:spcPts val="400"/>
              </a:spcAft>
              <a:buNone/>
            </a:pPr>
            <a:r>
              <a:rPr lang="he-IL" altLang="en-US" sz="1000" dirty="0">
                <a:solidFill>
                  <a:srgbClr val="6B6880"/>
                </a:solidFill>
                <a:latin typeface="IBM Plex Sans Hebrew" pitchFamily="34" charset="0"/>
                <a:ea typeface="IBM Plex Sans Hebrew" pitchFamily="34" charset="-122"/>
                <a:cs typeface="IBM Plex Sans Hebrew" pitchFamily="34" charset="-120"/>
              </a:rPr>
              <a:t>לפני רכישה בודקים בדף המחירים הרשמי. המחירים משתנים לפי מדינה ומתעדכנים מדי כמה חודשים.</a:t>
            </a:r>
            <a:endParaRPr lang="he-IL" sz="1000" dirty="0"/>
          </a:p>
        </p:txBody>
      </p:sp>
      <p:sp>
        <p:nvSpPr>
          <p:cNvPr id="31"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6C4CF5"/>
        </a:solidFill>
      </p:bgPr>
    </p:bg>
    <p:spTree>
      <p:nvGrpSpPr>
        <p:cNvPr id="1" name=""/>
        <p:cNvGrpSpPr/>
        <p:nvPr/>
      </p:nvGrpSpPr>
      <p:grpSpPr>
        <a:xfrm>
          <a:off x="0" y="0"/>
          <a:ext cx="0" cy="0"/>
          <a:chOff x="0" y="0"/>
          <a:chExt cx="0" cy="0"/>
        </a:xfrm>
      </p:grpSpPr>
      <p:pic>
        <p:nvPicPr>
          <p:cNvPr id="2" name="Image 0" descr="/workspace/courses/beginner-he/illustrations/trophy.png">    </p:cNvPr>
          <p:cNvPicPr>
            <a:picLocks noChangeAspect="1"/>
          </p:cNvPicPr>
          <p:nvPr/>
        </p:nvPicPr>
        <p:blipFill>
          <a:blip r:embed="rId1"/>
          <a:stretch>
            <a:fillRect/>
          </a:stretch>
        </p:blipFill>
        <p:spPr>
          <a:xfrm>
            <a:off x="457200" y="914400"/>
            <a:ext cx="5852160" cy="4389120"/>
          </a:xfrm>
          <a:prstGeom prst="rect">
            <a:avLst/>
          </a:prstGeom>
        </p:spPr>
      </p:pic>
      <p:sp>
        <p:nvSpPr>
          <p:cNvPr id="3" name="Text 0"/>
          <p:cNvSpPr/>
          <p:nvPr/>
        </p:nvSpPr>
        <p:spPr>
          <a:xfrm>
            <a:off x="6583680" y="1280160"/>
            <a:ext cx="5029200" cy="1097280"/>
          </a:xfrm>
          <a:prstGeom prst="rect">
            <a:avLst/>
          </a:prstGeom>
          <a:noFill/>
          <a:ln/>
        </p:spPr>
        <p:txBody>
          <a:bodyPr wrap="square" lIns="0" tIns="0" rIns="0" bIns="0" rtlCol="0" anchor="ctr"/>
          <a:lstStyle/>
          <a:p>
            <a:pPr rtl="1" algn="r" indent="0" marL="0">
              <a:spcAft>
                <a:spcPts val="400"/>
              </a:spcAft>
              <a:buNone/>
            </a:pPr>
            <a:r>
              <a:rPr lang="he-IL" altLang="en-US" sz="6000" dirty="0">
                <a:solidFill>
                  <a:srgbClr val="FFFFFF"/>
                </a:solidFill>
                <a:latin typeface="Secular One" pitchFamily="34" charset="0"/>
                <a:ea typeface="Secular One" pitchFamily="34" charset="-122"/>
                <a:cs typeface="Secular One" pitchFamily="34" charset="-120"/>
              </a:rPr>
              <a:t>מזל טוב!</a:t>
            </a:r>
            <a:endParaRPr lang="he-IL" sz="6000" dirty="0"/>
          </a:p>
        </p:txBody>
      </p:sp>
      <p:sp>
        <p:nvSpPr>
          <p:cNvPr id="4" name="Text 1"/>
          <p:cNvSpPr/>
          <p:nvPr/>
        </p:nvSpPr>
        <p:spPr>
          <a:xfrm>
            <a:off x="6583680" y="2514600"/>
            <a:ext cx="5029200" cy="1463040"/>
          </a:xfrm>
          <a:prstGeom prst="rect">
            <a:avLst/>
          </a:prstGeom>
          <a:noFill/>
          <a:ln/>
        </p:spPr>
        <p:txBody>
          <a:bodyPr wrap="square" lIns="0" tIns="0" rIns="0" bIns="0" rtlCol="0" anchor="t"/>
          <a:lstStyle/>
          <a:p>
            <a:pPr rtl="1" algn="r" indent="0" marL="0">
              <a:spcAft>
                <a:spcPts val="400"/>
              </a:spcAft>
              <a:buNone/>
            </a:pPr>
            <a:r>
              <a:rPr lang="he-IL" altLang="en-US" sz="1900" dirty="0">
                <a:solidFill>
                  <a:srgbClr val="EDE9FF"/>
                </a:solidFill>
                <a:latin typeface="IBM Plex Sans Hebrew" pitchFamily="34" charset="0"/>
                <a:ea typeface="IBM Plex Sans Hebrew" pitchFamily="34" charset="-122"/>
                <a:cs typeface="IBM Plex Sans Hebrew" pitchFamily="34" charset="-120"/>
              </a:rPr>
              <a:t>לפני 20 יום רק שמעתם את המילה AI. היום אתם משוחחים, כותבים, מעצבים, מלחינים, חוקרים ובונים, ובבטחה.</a:t>
            </a:r>
            <a:endParaRPr lang="he-IL" sz="1900" dirty="0"/>
          </a:p>
        </p:txBody>
      </p:sp>
      <p:sp>
        <p:nvSpPr>
          <p:cNvPr id="5" name="Text 2"/>
          <p:cNvSpPr/>
          <p:nvPr/>
        </p:nvSpPr>
        <p:spPr>
          <a:xfrm>
            <a:off x="6583680" y="4114800"/>
            <a:ext cx="5029200" cy="1280160"/>
          </a:xfrm>
          <a:prstGeom prst="rect">
            <a:avLst/>
          </a:prstGeom>
          <a:noFill/>
          <a:ln/>
        </p:spPr>
        <p:txBody>
          <a:bodyPr wrap="square" lIns="0" tIns="0" rIns="0" bIns="0" rtlCol="0" anchor="t"/>
          <a:lstStyle/>
          <a:p>
            <a:pPr rtl="1" algn="r" indent="0" marL="0">
              <a:spcAft>
                <a:spcPts val="400"/>
              </a:spcAft>
              <a:buNone/>
            </a:pPr>
            <a:r>
              <a:rPr lang="he-IL" altLang="en-US" sz="1600" b="1" dirty="0">
                <a:solidFill>
                  <a:srgbClr val="FFC547"/>
                </a:solidFill>
                <a:latin typeface="IBM Plex Sans Hebrew" pitchFamily="34" charset="0"/>
                <a:ea typeface="IBM Plex Sans Hebrew" pitchFamily="34" charset="-122"/>
                <a:cs typeface="IBM Plex Sans Hebrew" pitchFamily="34" charset="-120"/>
              </a:rPr>
              <a:t>מה הלאה: 10 דקות ביום עם ספריית הפרומפטים · כלי חדש פעם בחודש · ללמד מישהו אחר את נוסחת 4 החלקים</a:t>
            </a:r>
            <a:endParaRPr lang="he-IL" sz="1600" dirty="0"/>
          </a:p>
        </p:txBody>
      </p:sp>
      <p:sp>
        <p:nvSpPr>
          <p:cNvPr id="6" name="olam-copyright-footer"/>
          <p:cNvSpPr txBox="1"/>
          <p:nvPr/>
        </p:nvSpPr>
        <p:spPr>
          <a:xfrm>
            <a:off x="0" y="6549390"/>
            <a:ext cx="12192000" cy="308610"/>
          </a:xfrm>
          <a:prstGeom prst="rect">
            <a:avLst/>
          </a:prstGeom>
          <a:noFill/>
        </p:spPr>
        <p:txBody>
          <a:bodyPr wrap="square">
            <a:spAutoFit/>
          </a:bodyPr>
          <a:lstStyle/>
          <a:p>
            <a:pPr algn="ctr" rtl="1"/>
            <a:r>
              <a:rPr sz="800">
                <a:solidFill>
                  <a:srgbClr val="8A8A99"/>
                </a:solidFill>
                <a:latin typeface="Rubik"/>
              </a:rPr>
              <a:t>© עמרם אברמוביץ׳ · עולם החסד · כל הזכויות שמורות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מבוא לבינה מלאכותית</dc:title>
  <dc:subject>PptxGenJS Presentation</dc:subject>
  <dc:creator>Amram Abramovich / Olam HaChesed</dc:creator>
  <cp:lastModifiedBy>קורס מבוא לבינה מלאכותית</cp:lastModifiedBy>
  <cp:revision>1</cp:revision>
  <dcterms:created xsi:type="dcterms:W3CDTF">2026-10-13T16:20:31Z</dcterms:created>
  <dcterms:modified xsi:type="dcterms:W3CDTF">2026-10-13T16:20:31Z</dcterms:modified>
</cp:coreProperties>
</file>